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257" r:id="rId3"/>
    <p:sldId id="258" r:id="rId4"/>
    <p:sldId id="259" r:id="rId5"/>
    <p:sldId id="264" r:id="rId6"/>
    <p:sldId id="260" r:id="rId7"/>
    <p:sldId id="261" r:id="rId8"/>
    <p:sldId id="262" r:id="rId9"/>
    <p:sldId id="263" r:id="rId10"/>
    <p:sldId id="265" r:id="rId11"/>
    <p:sldId id="266" r:id="rId12"/>
    <p:sldId id="267" r:id="rId13"/>
    <p:sldId id="268" r:id="rId14"/>
    <p:sldId id="274" r:id="rId15"/>
    <p:sldId id="269" r:id="rId16"/>
    <p:sldId id="273" r:id="rId17"/>
    <p:sldId id="271" r:id="rId18"/>
    <p:sldId id="270" r:id="rId19"/>
    <p:sldId id="272" r:id="rId20"/>
    <p:sldId id="275" r:id="rId21"/>
    <p:sldId id="277" r:id="rId22"/>
    <p:sldId id="278" r:id="rId23"/>
    <p:sldId id="279" r:id="rId24"/>
    <p:sldId id="281" r:id="rId25"/>
    <p:sldId id="280" r:id="rId26"/>
    <p:sldId id="282" r:id="rId27"/>
    <p:sldId id="283" r:id="rId28"/>
    <p:sldId id="284" r:id="rId29"/>
    <p:sldId id="285" r:id="rId30"/>
    <p:sldId id="286" r:id="rId31"/>
    <p:sldId id="287"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7" r:id="rId58"/>
    <p:sldId id="314" r:id="rId59"/>
    <p:sldId id="315" r:id="rId60"/>
    <p:sldId id="316" r:id="rId61"/>
    <p:sldId id="321" r:id="rId62"/>
    <p:sldId id="322" r:id="rId63"/>
    <p:sldId id="323"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24" autoAdjust="0"/>
    <p:restoredTop sz="90841" autoAdjust="0"/>
  </p:normalViewPr>
  <p:slideViewPr>
    <p:cSldViewPr snapToGrid="0">
      <p:cViewPr varScale="1">
        <p:scale>
          <a:sx n="104" d="100"/>
          <a:sy n="104" d="100"/>
        </p:scale>
        <p:origin x="70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8E82E3-DB0B-4307-9A30-C716EF5DA928}" type="datetimeFigureOut">
              <a:rPr lang="zh-CN" altLang="en-US" smtClean="0"/>
              <a:t>2018/1/4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2459F1-CD85-4C37-BB55-0BFE7A27C2E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2459F1-CD85-4C37-BB55-0BFE7A27C2EF}" type="slidenum">
              <a:rPr lang="zh-CN" altLang="en-US" smtClean="0"/>
              <a:t>1</a:t>
            </a:fld>
            <a:endParaRPr lang="zh-CN" altLang="en-US"/>
          </a:p>
        </p:txBody>
      </p:sp>
    </p:spTree>
    <p:extLst>
      <p:ext uri="{BB962C8B-B14F-4D97-AF65-F5344CB8AC3E}">
        <p14:creationId xmlns:p14="http://schemas.microsoft.com/office/powerpoint/2010/main" val="1087603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整个查询过程</a:t>
            </a:r>
            <a:r>
              <a:rPr lang="en-US" altLang="zh-CN"/>
              <a:t>floor(rand(0)*2)</a:t>
            </a:r>
            <a:r>
              <a:rPr lang="zh-CN" altLang="en-US"/>
              <a:t>被计算了</a:t>
            </a:r>
            <a:r>
              <a:rPr lang="en-US" altLang="zh-CN"/>
              <a:t>5</a:t>
            </a:r>
            <a:r>
              <a:rPr lang="zh-CN" altLang="en-US"/>
              <a:t>次，查询原数据表</a:t>
            </a:r>
            <a:r>
              <a:rPr lang="en-US" altLang="zh-CN"/>
              <a:t>3</a:t>
            </a:r>
            <a:r>
              <a:rPr lang="zh-CN" altLang="en-US"/>
              <a:t>次，所以这就是为什么数据表中需要</a:t>
            </a:r>
            <a:r>
              <a:rPr lang="en-US" altLang="zh-CN"/>
              <a:t>3</a:t>
            </a:r>
            <a:r>
              <a:rPr lang="zh-CN" altLang="en-US"/>
              <a:t>条数据，使用该语句才会报错的原因。</a:t>
            </a:r>
          </a:p>
        </p:txBody>
      </p:sp>
      <p:sp>
        <p:nvSpPr>
          <p:cNvPr id="4" name="灯片编号占位符 3"/>
          <p:cNvSpPr>
            <a:spLocks noGrp="1"/>
          </p:cNvSpPr>
          <p:nvPr>
            <p:ph type="sldNum" sz="quarter" idx="10"/>
          </p:nvPr>
        </p:nvSpPr>
        <p:spPr/>
        <p:txBody>
          <a:bodyPr/>
          <a:lstStyle/>
          <a:p>
            <a:fld id="{032459F1-CD85-4C37-BB55-0BFE7A27C2EF}" type="slidenum">
              <a:rPr lang="zh-CN" altLang="en-US" smtClean="0"/>
              <a:t>51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整个查询过程</a:t>
            </a:r>
            <a:r>
              <a:rPr lang="en-US" altLang="zh-CN"/>
              <a:t>floor(rand(0)*2)</a:t>
            </a:r>
            <a:r>
              <a:rPr lang="zh-CN" altLang="en-US"/>
              <a:t>被计算了</a:t>
            </a:r>
            <a:r>
              <a:rPr lang="en-US" altLang="zh-CN"/>
              <a:t>5</a:t>
            </a:r>
            <a:r>
              <a:rPr lang="zh-CN" altLang="en-US"/>
              <a:t>次，查询原数据表</a:t>
            </a:r>
            <a:r>
              <a:rPr lang="en-US" altLang="zh-CN"/>
              <a:t>3</a:t>
            </a:r>
            <a:r>
              <a:rPr lang="zh-CN" altLang="en-US"/>
              <a:t>次，所以这就是为什么数据表中需要</a:t>
            </a:r>
            <a:r>
              <a:rPr lang="en-US" altLang="zh-CN"/>
              <a:t>3</a:t>
            </a:r>
            <a:r>
              <a:rPr lang="zh-CN" altLang="en-US"/>
              <a:t>条数据，使用该语句才会报错的原因。</a:t>
            </a:r>
          </a:p>
        </p:txBody>
      </p:sp>
      <p:sp>
        <p:nvSpPr>
          <p:cNvPr id="4" name="灯片编号占位符 3"/>
          <p:cNvSpPr>
            <a:spLocks noGrp="1"/>
          </p:cNvSpPr>
          <p:nvPr>
            <p:ph type="sldNum" sz="quarter" idx="10"/>
          </p:nvPr>
        </p:nvSpPr>
        <p:spPr/>
        <p:txBody>
          <a:bodyPr/>
          <a:lstStyle/>
          <a:p>
            <a:fld id="{032459F1-CD85-4C37-BB55-0BFE7A27C2EF}" type="slidenum">
              <a:rPr lang="zh-CN" altLang="en-US" smtClean="0"/>
              <a:t>52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整个查询过程</a:t>
            </a:r>
            <a:r>
              <a:rPr lang="en-US" altLang="zh-CN"/>
              <a:t>floor(rand(0)*2)</a:t>
            </a:r>
            <a:r>
              <a:rPr lang="zh-CN" altLang="en-US"/>
              <a:t>被计算了</a:t>
            </a:r>
            <a:r>
              <a:rPr lang="en-US" altLang="zh-CN"/>
              <a:t>5</a:t>
            </a:r>
            <a:r>
              <a:rPr lang="zh-CN" altLang="en-US"/>
              <a:t>次，查询原数据表</a:t>
            </a:r>
            <a:r>
              <a:rPr lang="en-US" altLang="zh-CN"/>
              <a:t>3</a:t>
            </a:r>
            <a:r>
              <a:rPr lang="zh-CN" altLang="en-US"/>
              <a:t>次，所以这就是为什么数据表中需要</a:t>
            </a:r>
            <a:r>
              <a:rPr lang="en-US" altLang="zh-CN"/>
              <a:t>3</a:t>
            </a:r>
            <a:r>
              <a:rPr lang="zh-CN" altLang="en-US"/>
              <a:t>条数据，使用该语句才会报错的原因。</a:t>
            </a:r>
          </a:p>
        </p:txBody>
      </p:sp>
      <p:sp>
        <p:nvSpPr>
          <p:cNvPr id="4" name="灯片编号占位符 3"/>
          <p:cNvSpPr>
            <a:spLocks noGrp="1"/>
          </p:cNvSpPr>
          <p:nvPr>
            <p:ph type="sldNum" sz="quarter" idx="10"/>
          </p:nvPr>
        </p:nvSpPr>
        <p:spPr/>
        <p:txBody>
          <a:bodyPr/>
          <a:lstStyle/>
          <a:p>
            <a:fld id="{032459F1-CD85-4C37-BB55-0BFE7A27C2EF}" type="slidenum">
              <a:rPr lang="zh-CN" altLang="en-US" smtClean="0"/>
              <a:t>53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select floor(rand(1)*2) from information_schema.columns;</a:t>
            </a:r>
          </a:p>
          <a:p>
            <a:r>
              <a:rPr lang="zh-CN" altLang="en-US"/>
              <a:t>在前两条记录查询后，虚拟表已经存在</a:t>
            </a:r>
            <a:r>
              <a:rPr lang="en-US" altLang="zh-CN"/>
              <a:t>0</a:t>
            </a:r>
            <a:r>
              <a:rPr lang="zh-CN" altLang="en-US"/>
              <a:t>和</a:t>
            </a:r>
            <a:r>
              <a:rPr lang="en-US" altLang="zh-CN"/>
              <a:t>1</a:t>
            </a:r>
            <a:r>
              <a:rPr lang="zh-CN" altLang="en-US"/>
              <a:t>两个键值了，所以后面再怎么弄还是不会报错。</a:t>
            </a:r>
          </a:p>
          <a:p>
            <a:r>
              <a:rPr lang="zh-CN" altLang="en-US"/>
              <a:t>总之报错需要</a:t>
            </a:r>
            <a:r>
              <a:rPr lang="en-US" altLang="zh-CN"/>
              <a:t>count(*)</a:t>
            </a:r>
            <a:r>
              <a:rPr lang="zh-CN" altLang="en-US"/>
              <a:t>，</a:t>
            </a:r>
            <a:r>
              <a:rPr lang="en-US" altLang="zh-CN"/>
              <a:t>rand()</a:t>
            </a:r>
            <a:r>
              <a:rPr lang="zh-CN" altLang="en-US"/>
              <a:t>、</a:t>
            </a:r>
            <a:r>
              <a:rPr lang="en-US" altLang="zh-CN"/>
              <a:t>group by</a:t>
            </a:r>
            <a:r>
              <a:rPr lang="zh-CN" altLang="en-US"/>
              <a:t>，三者缺一不可。</a:t>
            </a:r>
          </a:p>
        </p:txBody>
      </p:sp>
      <p:sp>
        <p:nvSpPr>
          <p:cNvPr id="4" name="灯片编号占位符 3"/>
          <p:cNvSpPr>
            <a:spLocks noGrp="1"/>
          </p:cNvSpPr>
          <p:nvPr>
            <p:ph type="sldNum" sz="quarter" idx="10"/>
          </p:nvPr>
        </p:nvSpPr>
        <p:spPr/>
        <p:txBody>
          <a:bodyPr/>
          <a:lstStyle/>
          <a:p>
            <a:fld id="{032459F1-CD85-4C37-BB55-0BFE7A27C2EF}" type="slidenum">
              <a:rPr lang="zh-CN" altLang="en-US" smtClean="0"/>
              <a:t>54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D26F0EF-18F3-44DC-BB66-1412ED23499C}" type="datetimeFigureOut">
              <a:rPr lang="zh-CN" altLang="en-US" smtClean="0"/>
              <a:t>2018/1/4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2D5044E9-ECAF-4FBC-AAC0-AB4E39B28D5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D26F0EF-18F3-44DC-BB66-1412ED23499C}" type="datetimeFigureOut">
              <a:rPr lang="zh-CN" altLang="en-US" smtClean="0"/>
              <a:t>2018/1/4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2D5044E9-ECAF-4FBC-AAC0-AB4E39B28D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D26F0EF-18F3-44DC-BB66-1412ED23499C}" type="datetimeFigureOut">
              <a:rPr lang="zh-CN" altLang="en-US" smtClean="0"/>
              <a:t>2018/1/4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2D5044E9-ECAF-4FBC-AAC0-AB4E39B28D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D26F0EF-18F3-44DC-BB66-1412ED23499C}" type="datetimeFigureOut">
              <a:rPr lang="zh-CN" altLang="en-US" smtClean="0"/>
              <a:t>2018/1/4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2D5044E9-ECAF-4FBC-AAC0-AB4E39B28D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D26F0EF-18F3-44DC-BB66-1412ED23499C}" type="datetimeFigureOut">
              <a:rPr lang="zh-CN" altLang="en-US" smtClean="0"/>
              <a:t>2018/1/4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2D5044E9-ECAF-4FBC-AAC0-AB4E39B28D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D26F0EF-18F3-44DC-BB66-1412ED23499C}" type="datetimeFigureOut">
              <a:rPr lang="zh-CN" altLang="en-US" smtClean="0"/>
              <a:t>2018/1/4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2D5044E9-ECAF-4FBC-AAC0-AB4E39B28D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D26F0EF-18F3-44DC-BB66-1412ED23499C}" type="datetimeFigureOut">
              <a:rPr lang="zh-CN" altLang="en-US" smtClean="0"/>
              <a:t>2018/1/4</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2D5044E9-ECAF-4FBC-AAC0-AB4E39B28D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D26F0EF-18F3-44DC-BB66-1412ED23499C}" type="datetimeFigureOut">
              <a:rPr lang="zh-CN" altLang="en-US" smtClean="0"/>
              <a:t>2018/1/4</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2D5044E9-ECAF-4FBC-AAC0-AB4E39B28D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D26F0EF-18F3-44DC-BB66-1412ED23499C}" type="datetimeFigureOut">
              <a:rPr lang="zh-CN" altLang="en-US" smtClean="0"/>
              <a:t>2018/1/4</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2D5044E9-ECAF-4FBC-AAC0-AB4E39B28D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D26F0EF-18F3-44DC-BB66-1412ED23499C}" type="datetimeFigureOut">
              <a:rPr lang="zh-CN" altLang="en-US" smtClean="0"/>
              <a:t>2018/1/4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2D5044E9-ECAF-4FBC-AAC0-AB4E39B28D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D26F0EF-18F3-44DC-BB66-1412ED23499C}" type="datetimeFigureOut">
              <a:rPr lang="zh-CN" altLang="en-US" smtClean="0"/>
              <a:t>2018/1/4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2D5044E9-ECAF-4FBC-AAC0-AB4E39B28D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5" Type="http://schemas.openxmlformats.org/officeDocument/2006/relationships/image" Target="../media/image3.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330558" y="200116"/>
            <a:ext cx="2053030" cy="575478"/>
          </a:xfrm>
          <a:prstGeom prst="rect">
            <a:avLst/>
          </a:prstGeom>
        </p:spPr>
      </p:pic>
      <p:pic>
        <p:nvPicPr>
          <p:cNvPr id="24" name="图形 23" descr="眼睛"/>
          <p:cNvPicPr>
            <a:picLocks noChangeAspect="1"/>
          </p:cNvPicPr>
          <p:nvPr userDrawn="1"/>
        </p:nvPicPr>
        <p:blipFill>
          <a:blip r:embed="rId14" cstate="hqprint">
            <a:extLst>
              <a:ext uri="{28A0092B-C50C-407E-A947-70E740481C1C}">
                <a14:useLocalDpi xmlns:a14="http://schemas.microsoft.com/office/drawing/2010/main" val="0"/>
              </a:ext>
            </a:extLst>
          </a:blip>
          <a:stretch>
            <a:fillRect/>
          </a:stretch>
        </p:blipFill>
        <p:spPr>
          <a:xfrm>
            <a:off x="9276941" y="5724731"/>
            <a:ext cx="914400" cy="914400"/>
          </a:xfrm>
          <a:prstGeom prst="rect">
            <a:avLst/>
          </a:prstGeom>
        </p:spPr>
      </p:pic>
      <p:sp>
        <p:nvSpPr>
          <p:cNvPr id="25" name="文本框 24"/>
          <p:cNvSpPr txBox="1"/>
          <p:nvPr userDrawn="1"/>
        </p:nvSpPr>
        <p:spPr>
          <a:xfrm>
            <a:off x="10162157" y="5939777"/>
            <a:ext cx="1695855" cy="523220"/>
          </a:xfrm>
          <a:prstGeom prst="rect">
            <a:avLst/>
          </a:prstGeom>
          <a:noFill/>
        </p:spPr>
        <p:txBody>
          <a:bodyPr wrap="square" rtlCol="0">
            <a:spAutoFit/>
          </a:bodyPr>
          <a:lstStyle/>
          <a:p>
            <a:r>
              <a:rPr lang="zh-CN" altLang="en-US" sz="2800" dirty="0">
                <a:solidFill>
                  <a:srgbClr val="002060"/>
                </a:solidFill>
                <a:latin typeface="思源黑体 CN Regular" panose="020B0500000000000000" pitchFamily="34" charset="-122"/>
                <a:ea typeface="思源黑体 CN Regular" panose="020B0500000000000000" pitchFamily="34" charset="-122"/>
              </a:rPr>
              <a:t>洞察安全</a:t>
            </a:r>
          </a:p>
        </p:txBody>
      </p:sp>
      <p:pic>
        <p:nvPicPr>
          <p:cNvPr id="32" name="Grafik 27"/>
          <p:cNvPicPr>
            <a:picLocks noChangeAspect="1"/>
          </p:cNvPicPr>
          <p:nvPr userDrawn="1"/>
        </p:nvPicPr>
        <p:blipFill>
          <a:blip r:embed="rId15">
            <a:lum bright="40000" contrast="-40000"/>
            <a:extLst>
              <a:ext uri="{28A0092B-C50C-407E-A947-70E740481C1C}">
                <a14:useLocalDpi xmlns:a14="http://schemas.microsoft.com/office/drawing/2010/main" val="0"/>
              </a:ext>
            </a:extLst>
          </a:blip>
          <a:srcRect/>
          <a:stretch>
            <a:fillRect/>
          </a:stretch>
        </p:blipFill>
        <p:spPr bwMode="auto">
          <a:xfrm rot="3190289">
            <a:off x="669407" y="4602135"/>
            <a:ext cx="1698967" cy="1696915"/>
          </a:xfrm>
          <a:prstGeom prst="rect">
            <a:avLst/>
          </a:prstGeom>
          <a:noFill/>
          <a:ln>
            <a:noFill/>
          </a:ln>
          <a:effectLst>
            <a:reflection endPos="0" dir="5400000" sy="-100000" algn="bl" rotWithShape="0"/>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 Id="rId3" Type="http://schemas.openxmlformats.org/officeDocument/2006/relationships/image" Target="../media/image7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openxmlformats.org/officeDocument/2006/relationships/image" Target="../media/image7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329940" y="2397125"/>
            <a:ext cx="5838825" cy="741045"/>
          </a:xfrm>
          <a:prstGeom prst="rect">
            <a:avLst/>
          </a:prstGeom>
          <a:noFill/>
        </p:spPr>
        <p:txBody>
          <a:bodyPr wrap="square" rtlCol="0" anchor="t" anchorCtr="1">
            <a:spAutoFit/>
          </a:bodyPr>
          <a:lstStyle/>
          <a:p>
            <a:pPr algn="ctr"/>
            <a:r>
              <a:rPr lang="en-US" altLang="zh-CN" sz="4000" dirty="0">
                <a:solidFill>
                  <a:schemeClr val="bg1"/>
                </a:solidFill>
                <a:latin typeface="思源黑体 CN Regular" panose="020B0500000000000000" pitchFamily="34" charset="-122"/>
                <a:ea typeface="思源黑体 CN Regular" panose="020B0500000000000000" pitchFamily="34" charset="-122"/>
              </a:rPr>
              <a:t>WEB</a:t>
            </a:r>
            <a:r>
              <a:rPr lang="zh-CN" altLang="en-US" sz="4000" dirty="0">
                <a:solidFill>
                  <a:schemeClr val="bg1"/>
                </a:solidFill>
                <a:latin typeface="思源黑体 CN Regular" panose="020B0500000000000000" pitchFamily="34" charset="-122"/>
                <a:ea typeface="思源黑体 CN Regular" panose="020B0500000000000000" pitchFamily="34" charset="-122"/>
              </a:rPr>
              <a:t>安全漏洞攻防</a:t>
            </a:r>
            <a:r>
              <a:rPr lang="en-US" altLang="zh-CN" sz="4000" dirty="0">
                <a:solidFill>
                  <a:schemeClr val="bg1"/>
                </a:solidFill>
                <a:latin typeface="思源黑体 CN Regular" panose="020B0500000000000000" pitchFamily="34" charset="-122"/>
                <a:ea typeface="思源黑体 CN Regular" panose="020B0500000000000000" pitchFamily="34" charset="-122"/>
              </a:rPr>
              <a:t>-</a:t>
            </a:r>
            <a:r>
              <a:rPr lang="zh-CN" altLang="en-US" sz="4000" dirty="0">
                <a:solidFill>
                  <a:schemeClr val="bg1"/>
                </a:solidFill>
                <a:latin typeface="思源黑体 CN Regular" panose="020B0500000000000000" pitchFamily="34" charset="-122"/>
                <a:ea typeface="思源黑体 CN Regular" panose="020B0500000000000000" pitchFamily="34" charset="-122"/>
              </a:rPr>
              <a:t>基础</a:t>
            </a:r>
          </a:p>
        </p:txBody>
      </p:sp>
      <p:sp>
        <p:nvSpPr>
          <p:cNvPr id="7" name="文本框 6"/>
          <p:cNvSpPr txBox="1"/>
          <p:nvPr/>
        </p:nvSpPr>
        <p:spPr>
          <a:xfrm>
            <a:off x="5079365" y="3132455"/>
            <a:ext cx="2446655" cy="383540"/>
          </a:xfrm>
          <a:prstGeom prst="rect">
            <a:avLst/>
          </a:prstGeom>
          <a:noFill/>
        </p:spPr>
        <p:txBody>
          <a:bodyPr wrap="square" rtlCol="0">
            <a:spAutoFit/>
          </a:bodyPr>
          <a:lstStyle/>
          <a:p>
            <a:r>
              <a:rPr lang="en-US" altLang="zh-CN" dirty="0">
                <a:solidFill>
                  <a:schemeClr val="bg1"/>
                </a:solidFill>
                <a:latin typeface="思源黑体 CN Medium" panose="020B0600000000000000" pitchFamily="34" charset="-122"/>
                <a:ea typeface="思源黑体 CN Medium" panose="020B0600000000000000" pitchFamily="34" charset="-122"/>
              </a:rPr>
              <a:t>@key 2017.07.30</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455096" y="2250678"/>
            <a:ext cx="9641075" cy="2927811"/>
          </a:xfrm>
          <a:prstGeom prst="rect">
            <a:avLst/>
          </a:prstGeom>
        </p:spPr>
      </p:pic>
      <p:sp>
        <p:nvSpPr>
          <p:cNvPr id="6" name="文本框 5"/>
          <p:cNvSpPr txBox="1"/>
          <p:nvPr/>
        </p:nvSpPr>
        <p:spPr>
          <a:xfrm>
            <a:off x="3387155" y="491801"/>
            <a:ext cx="5417690" cy="830997"/>
          </a:xfrm>
          <a:prstGeom prst="rect">
            <a:avLst/>
          </a:prstGeom>
          <a:noFill/>
        </p:spPr>
        <p:txBody>
          <a:bodyPr wrap="square" rtlCol="0">
            <a:spAutoFit/>
          </a:bodyPr>
          <a:lstStyle/>
          <a:p>
            <a:r>
              <a:rPr lang="zh-CN" altLang="en-US" sz="4800" dirty="0">
                <a:solidFill>
                  <a:schemeClr val="bg1"/>
                </a:solidFill>
                <a:latin typeface="思源黑体 CN Medium" panose="020B0600000000000000" pitchFamily="34" charset="-122"/>
                <a:ea typeface="思源黑体 CN Medium" panose="020B0600000000000000" pitchFamily="34" charset="-122"/>
              </a:rPr>
              <a:t>宝贝，你被盗号了</a:t>
            </a:r>
            <a:r>
              <a:rPr lang="en-US" altLang="zh-CN" sz="4800" dirty="0">
                <a:solidFill>
                  <a:schemeClr val="bg1"/>
                </a:solidFill>
                <a:latin typeface="思源黑体 CN Medium" panose="020B0600000000000000" pitchFamily="34" charset="-122"/>
                <a:ea typeface="思源黑体 CN Medium" panose="020B0600000000000000" pitchFamily="34" charset="-122"/>
              </a:rPr>
              <a:t>~</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59361" y="491801"/>
            <a:ext cx="4273278" cy="830997"/>
          </a:xfrm>
          <a:prstGeom prst="rect">
            <a:avLst/>
          </a:prstGeom>
          <a:noFill/>
        </p:spPr>
        <p:txBody>
          <a:bodyPr wrap="square" rtlCol="0">
            <a:spAutoFit/>
          </a:bodyPr>
          <a:lstStyle/>
          <a:p>
            <a:r>
              <a:rPr lang="zh-CN" altLang="en-US" sz="4800" dirty="0">
                <a:solidFill>
                  <a:schemeClr val="bg1"/>
                </a:solidFill>
                <a:latin typeface="思源黑体 CN Medium" panose="020B0600000000000000" pitchFamily="34" charset="-122"/>
                <a:ea typeface="思源黑体 CN Medium" panose="020B0600000000000000" pitchFamily="34" charset="-122"/>
              </a:rPr>
              <a:t>我要我要治疗！</a:t>
            </a:r>
          </a:p>
        </p:txBody>
      </p:sp>
      <p:pic>
        <p:nvPicPr>
          <p:cNvPr id="2" name="图片 1"/>
          <p:cNvPicPr>
            <a:picLocks noChangeAspect="1"/>
          </p:cNvPicPr>
          <p:nvPr/>
        </p:nvPicPr>
        <p:blipFill>
          <a:blip r:embed="rId2"/>
          <a:stretch>
            <a:fillRect/>
          </a:stretch>
        </p:blipFill>
        <p:spPr>
          <a:xfrm>
            <a:off x="3935543" y="4757678"/>
            <a:ext cx="4320914" cy="1821338"/>
          </a:xfrm>
          <a:prstGeom prst="rect">
            <a:avLst/>
          </a:prstGeom>
        </p:spPr>
      </p:pic>
      <p:pic>
        <p:nvPicPr>
          <p:cNvPr id="3" name="图片 2"/>
          <p:cNvPicPr>
            <a:picLocks noChangeAspect="1"/>
          </p:cNvPicPr>
          <p:nvPr/>
        </p:nvPicPr>
        <p:blipFill>
          <a:blip r:embed="rId3"/>
          <a:stretch>
            <a:fillRect/>
          </a:stretch>
        </p:blipFill>
        <p:spPr>
          <a:xfrm>
            <a:off x="4285015" y="1322798"/>
            <a:ext cx="3360711" cy="2842506"/>
          </a:xfrm>
          <a:prstGeom prst="rect">
            <a:avLst/>
          </a:prstGeom>
        </p:spPr>
      </p:pic>
      <p:sp>
        <p:nvSpPr>
          <p:cNvPr id="5" name="矩形 4"/>
          <p:cNvSpPr/>
          <p:nvPr/>
        </p:nvSpPr>
        <p:spPr>
          <a:xfrm>
            <a:off x="4982547" y="3303037"/>
            <a:ext cx="1343608" cy="186612"/>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连接符: 肘形 7"/>
          <p:cNvCxnSpPr>
            <a:stCxn id="5" idx="2"/>
            <a:endCxn id="2" idx="0"/>
          </p:cNvCxnSpPr>
          <p:nvPr/>
        </p:nvCxnSpPr>
        <p:spPr>
          <a:xfrm rot="16200000" flipH="1">
            <a:off x="5241161" y="3902838"/>
            <a:ext cx="1268029" cy="441649"/>
          </a:xfrm>
          <a:prstGeom prst="bentConnector3">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46584" y="1915172"/>
            <a:ext cx="3875604" cy="2308324"/>
          </a:xfrm>
          <a:prstGeom prst="rect">
            <a:avLst/>
          </a:prstGeom>
          <a:noFill/>
        </p:spPr>
        <p:txBody>
          <a:bodyPr wrap="square" rtlCol="0">
            <a:spAutoFit/>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PHP</a:t>
            </a:r>
            <a:r>
              <a:rPr lang="zh-CN" altLang="en-US" dirty="0">
                <a:solidFill>
                  <a:schemeClr val="bg1"/>
                </a:solidFill>
                <a:latin typeface="思源黑体 CN Regular" panose="020B0500000000000000" pitchFamily="34" charset="-122"/>
                <a:ea typeface="思源黑体 CN Regular" panose="020B0500000000000000" pitchFamily="34" charset="-122"/>
              </a:rPr>
              <a:t>中，巧妙使用</a:t>
            </a:r>
            <a:r>
              <a:rPr lang="en-US" altLang="zh-CN" dirty="0" err="1">
                <a:solidFill>
                  <a:schemeClr val="bg1"/>
                </a:solidFill>
                <a:latin typeface="思源黑体 CN Regular" panose="020B0500000000000000" pitchFamily="34" charset="-122"/>
                <a:ea typeface="思源黑体 CN Regular" panose="020B0500000000000000" pitchFamily="34" charset="-122"/>
              </a:rPr>
              <a:t>htmlspecialchars</a:t>
            </a:r>
            <a:r>
              <a:rPr lang="en-US" altLang="zh-CN" dirty="0">
                <a:solidFill>
                  <a:schemeClr val="bg1"/>
                </a:solidFill>
                <a:latin typeface="思源黑体 CN Regular" panose="020B0500000000000000" pitchFamily="34" charset="-122"/>
                <a:ea typeface="思源黑体 CN Regular" panose="020B0500000000000000" pitchFamily="34" charset="-122"/>
              </a:rPr>
              <a:t>()</a:t>
            </a:r>
            <a:r>
              <a:rPr lang="zh-CN" altLang="en-US" dirty="0">
                <a:solidFill>
                  <a:schemeClr val="bg1"/>
                </a:solidFill>
                <a:latin typeface="思源黑体 CN Regular" panose="020B0500000000000000" pitchFamily="34" charset="-122"/>
                <a:ea typeface="思源黑体 CN Regular" panose="020B0500000000000000" pitchFamily="34" charset="-122"/>
              </a:rPr>
              <a:t>函数就可规避这种漏洞。</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a:p>
            <a:endParaRPr lang="en-US" altLang="zh-CN" dirty="0">
              <a:solidFill>
                <a:schemeClr val="bg1"/>
              </a:solidFill>
              <a:latin typeface="思源黑体 CN Regular" panose="020B0500000000000000" pitchFamily="34" charset="-122"/>
              <a:ea typeface="思源黑体 CN Regular" panose="020B0500000000000000" pitchFamily="34" charset="-122"/>
            </a:endParaRPr>
          </a:p>
          <a:p>
            <a:r>
              <a:rPr lang="zh-CN" altLang="en-US" dirty="0">
                <a:solidFill>
                  <a:schemeClr val="bg1"/>
                </a:solidFill>
                <a:latin typeface="思源黑体 CN Regular" panose="020B0500000000000000" pitchFamily="34" charset="-122"/>
                <a:ea typeface="思源黑体 CN Regular" panose="020B0500000000000000" pitchFamily="34" charset="-122"/>
              </a:rPr>
              <a:t>在哪里修复呢？</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a:p>
            <a:r>
              <a:rPr lang="en-US" altLang="zh-CN" dirty="0">
                <a:solidFill>
                  <a:schemeClr val="bg1"/>
                </a:solidFill>
                <a:latin typeface="思源黑体 CN Regular" panose="020B0500000000000000" pitchFamily="34" charset="-122"/>
                <a:ea typeface="思源黑体 CN Regular" panose="020B0500000000000000" pitchFamily="34" charset="-122"/>
              </a:rPr>
              <a:t>1.</a:t>
            </a:r>
            <a:r>
              <a:rPr lang="zh-CN" altLang="en-US" dirty="0">
                <a:solidFill>
                  <a:schemeClr val="bg1"/>
                </a:solidFill>
                <a:latin typeface="思源黑体 CN Regular" panose="020B0500000000000000" pitchFamily="34" charset="-122"/>
                <a:ea typeface="思源黑体 CN Regular" panose="020B0500000000000000" pitchFamily="34" charset="-122"/>
              </a:rPr>
              <a:t>输入点</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a:p>
            <a:endParaRPr lang="en-US" altLang="zh-CN" dirty="0">
              <a:solidFill>
                <a:schemeClr val="bg1"/>
              </a:solidFill>
              <a:latin typeface="思源黑体 CN Regular" panose="020B0500000000000000" pitchFamily="34" charset="-122"/>
              <a:ea typeface="思源黑体 CN Regular" panose="020B0500000000000000" pitchFamily="34" charset="-122"/>
            </a:endParaRPr>
          </a:p>
          <a:p>
            <a:r>
              <a:rPr lang="en-US" altLang="zh-CN" dirty="0">
                <a:solidFill>
                  <a:schemeClr val="bg1"/>
                </a:solidFill>
                <a:latin typeface="思源黑体 CN Regular" panose="020B0500000000000000" pitchFamily="34" charset="-122"/>
                <a:ea typeface="思源黑体 CN Regular" panose="020B0500000000000000" pitchFamily="34" charset="-122"/>
              </a:rPr>
              <a:t>2.</a:t>
            </a:r>
            <a:r>
              <a:rPr lang="zh-CN" altLang="en-US" dirty="0">
                <a:solidFill>
                  <a:schemeClr val="bg1"/>
                </a:solidFill>
                <a:latin typeface="思源黑体 CN Regular" panose="020B0500000000000000" pitchFamily="34" charset="-122"/>
                <a:ea typeface="思源黑体 CN Regular" panose="020B0500000000000000" pitchFamily="34" charset="-122"/>
              </a:rPr>
              <a:t>输出点</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28720" y="491801"/>
            <a:ext cx="4334560" cy="830997"/>
          </a:xfrm>
          <a:prstGeom prst="rect">
            <a:avLst/>
          </a:prstGeom>
          <a:noFill/>
        </p:spPr>
        <p:txBody>
          <a:bodyPr wrap="square" rtlCol="0">
            <a:spAutoFit/>
          </a:bodyPr>
          <a:lstStyle/>
          <a:p>
            <a:r>
              <a:rPr lang="zh-CN" altLang="en-US" sz="4800" dirty="0">
                <a:solidFill>
                  <a:schemeClr val="bg1"/>
                </a:solidFill>
                <a:latin typeface="思源黑体 CN Medium" panose="020B0600000000000000" pitchFamily="34" charset="-122"/>
                <a:ea typeface="思源黑体 CN Medium" panose="020B0600000000000000" pitchFamily="34" charset="-122"/>
              </a:rPr>
              <a:t>那我来</a:t>
            </a:r>
            <a:r>
              <a:rPr lang="en-US" altLang="zh-CN" sz="4800" dirty="0">
                <a:solidFill>
                  <a:schemeClr val="bg1"/>
                </a:solidFill>
                <a:latin typeface="思源黑体 CN Medium" panose="020B0600000000000000" pitchFamily="34" charset="-122"/>
                <a:ea typeface="思源黑体 CN Medium" panose="020B0600000000000000" pitchFamily="34" charset="-122"/>
              </a:rPr>
              <a:t>XSS</a:t>
            </a:r>
            <a:r>
              <a:rPr lang="zh-CN" altLang="en-US" sz="4800" dirty="0">
                <a:solidFill>
                  <a:schemeClr val="bg1"/>
                </a:solidFill>
                <a:latin typeface="思源黑体 CN Medium" panose="020B0600000000000000" pitchFamily="34" charset="-122"/>
                <a:ea typeface="思源黑体 CN Medium" panose="020B0600000000000000" pitchFamily="34" charset="-122"/>
              </a:rPr>
              <a:t>一下</a:t>
            </a:r>
          </a:p>
        </p:txBody>
      </p:sp>
      <p:pic>
        <p:nvPicPr>
          <p:cNvPr id="2" name="图片 1"/>
          <p:cNvPicPr>
            <a:picLocks noChangeAspect="1"/>
          </p:cNvPicPr>
          <p:nvPr/>
        </p:nvPicPr>
        <p:blipFill>
          <a:blip r:embed="rId2"/>
          <a:stretch>
            <a:fillRect/>
          </a:stretch>
        </p:blipFill>
        <p:spPr>
          <a:xfrm>
            <a:off x="2987449" y="3165634"/>
            <a:ext cx="6217101" cy="2768638"/>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597158" y="1570866"/>
            <a:ext cx="11103429" cy="646331"/>
          </a:xfrm>
          <a:prstGeom prst="rect">
            <a:avLst/>
          </a:prstGeom>
          <a:noFill/>
          <a:ln>
            <a:solidFill>
              <a:schemeClr val="bg1"/>
            </a:solidFill>
          </a:ln>
        </p:spPr>
        <p:txBody>
          <a:bodyPr wrap="square">
            <a:spAutoFit/>
          </a:bodyPr>
          <a:lstStyle/>
          <a:p>
            <a:r>
              <a:rPr lang="zh-CN" altLang="en-US" dirty="0">
                <a:solidFill>
                  <a:schemeClr val="bg1"/>
                </a:solidFill>
                <a:latin typeface="思源黑体 CN Regular" panose="020B0500000000000000" pitchFamily="34" charset="-122"/>
                <a:ea typeface="思源黑体 CN Regular" panose="020B0500000000000000" pitchFamily="34" charset="-122"/>
              </a:rPr>
              <a:t>跨站脚本攻击是一种 </a:t>
            </a:r>
            <a:r>
              <a:rPr lang="en-US" altLang="zh-CN" dirty="0">
                <a:solidFill>
                  <a:schemeClr val="bg1"/>
                </a:solidFill>
                <a:latin typeface="思源黑体 CN Regular" panose="020B0500000000000000" pitchFamily="34" charset="-122"/>
                <a:ea typeface="思源黑体 CN Regular" panose="020B0500000000000000" pitchFamily="34" charset="-122"/>
              </a:rPr>
              <a:t>Web </a:t>
            </a:r>
            <a:r>
              <a:rPr lang="zh-CN" altLang="en-US" dirty="0">
                <a:solidFill>
                  <a:schemeClr val="bg1"/>
                </a:solidFill>
                <a:latin typeface="思源黑体 CN Regular" panose="020B0500000000000000" pitchFamily="34" charset="-122"/>
                <a:ea typeface="思源黑体 CN Regular" panose="020B0500000000000000" pitchFamily="34" charset="-122"/>
              </a:rPr>
              <a:t>应用程序的漏洞，来自用户的不可信数据在没有验证情况下被应用 程序进行了处理，没有正确转义（</a:t>
            </a:r>
            <a:r>
              <a:rPr lang="en-US" altLang="zh-CN" dirty="0">
                <a:solidFill>
                  <a:schemeClr val="bg1"/>
                </a:solidFill>
                <a:latin typeface="思源黑体 CN Regular" panose="020B0500000000000000" pitchFamily="34" charset="-122"/>
                <a:ea typeface="思源黑体 CN Regular" panose="020B0500000000000000" pitchFamily="34" charset="-122"/>
              </a:rPr>
              <a:t>escape</a:t>
            </a:r>
            <a:r>
              <a:rPr lang="zh-CN" altLang="en-US" dirty="0">
                <a:solidFill>
                  <a:schemeClr val="bg1"/>
                </a:solidFill>
                <a:latin typeface="思源黑体 CN Regular" panose="020B0500000000000000" pitchFamily="34" charset="-122"/>
                <a:ea typeface="思源黑体 CN Regular" panose="020B0500000000000000" pitchFamily="34" charset="-122"/>
              </a:rPr>
              <a:t>）或编码（</a:t>
            </a:r>
            <a:r>
              <a:rPr lang="en-US" altLang="zh-CN" dirty="0">
                <a:solidFill>
                  <a:schemeClr val="bg1"/>
                </a:solidFill>
                <a:latin typeface="思源黑体 CN Regular" panose="020B0500000000000000" pitchFamily="34" charset="-122"/>
                <a:ea typeface="思源黑体 CN Regular" panose="020B0500000000000000" pitchFamily="34" charset="-122"/>
              </a:rPr>
              <a:t>encode</a:t>
            </a:r>
            <a:r>
              <a:rPr lang="zh-CN" altLang="en-US" dirty="0">
                <a:solidFill>
                  <a:schemeClr val="bg1"/>
                </a:solidFill>
                <a:latin typeface="思源黑体 CN Regular" panose="020B0500000000000000" pitchFamily="34" charset="-122"/>
                <a:ea typeface="思源黑体 CN Regular" panose="020B0500000000000000" pitchFamily="34" charset="-122"/>
              </a:rPr>
              <a:t>）反射回浏览器，导致浏览器引擎执行了非预期代码。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28720" y="491801"/>
            <a:ext cx="4334560" cy="830997"/>
          </a:xfrm>
          <a:prstGeom prst="rect">
            <a:avLst/>
          </a:prstGeom>
          <a:noFill/>
        </p:spPr>
        <p:txBody>
          <a:bodyPr wrap="square" rtlCol="0">
            <a:spAutoFit/>
          </a:bodyPr>
          <a:lstStyle/>
          <a:p>
            <a:r>
              <a:rPr lang="zh-CN" altLang="en-US" sz="4800" dirty="0">
                <a:solidFill>
                  <a:schemeClr val="bg1"/>
                </a:solidFill>
                <a:latin typeface="思源黑体 CN Medium" panose="020B0600000000000000" pitchFamily="34" charset="-122"/>
                <a:ea typeface="思源黑体 CN Medium" panose="020B0600000000000000" pitchFamily="34" charset="-122"/>
              </a:rPr>
              <a:t>那我来</a:t>
            </a:r>
            <a:r>
              <a:rPr lang="en-US" altLang="zh-CN" sz="4800" dirty="0">
                <a:solidFill>
                  <a:schemeClr val="bg1"/>
                </a:solidFill>
                <a:latin typeface="思源黑体 CN Medium" panose="020B0600000000000000" pitchFamily="34" charset="-122"/>
                <a:ea typeface="思源黑体 CN Medium" panose="020B0600000000000000" pitchFamily="34" charset="-122"/>
              </a:rPr>
              <a:t>XSS</a:t>
            </a:r>
            <a:r>
              <a:rPr lang="zh-CN" altLang="en-US" sz="4800" dirty="0">
                <a:solidFill>
                  <a:schemeClr val="bg1"/>
                </a:solidFill>
                <a:latin typeface="思源黑体 CN Medium" panose="020B0600000000000000" pitchFamily="34" charset="-122"/>
                <a:ea typeface="思源黑体 CN Medium" panose="020B0600000000000000" pitchFamily="34" charset="-122"/>
              </a:rPr>
              <a:t>一下</a:t>
            </a:r>
          </a:p>
        </p:txBody>
      </p:sp>
      <p:pic>
        <p:nvPicPr>
          <p:cNvPr id="89" name="图片 88" descr="图片包含 屏幕截图&#10;&#10;已生成极高可信度的说明"/>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111492" y="2862006"/>
            <a:ext cx="1108951" cy="919387"/>
          </a:xfrm>
          <a:prstGeom prst="rect">
            <a:avLst/>
          </a:prstGeom>
        </p:spPr>
      </p:pic>
      <p:pic>
        <p:nvPicPr>
          <p:cNvPr id="91" name="图片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8522" y="2813671"/>
            <a:ext cx="1053811" cy="1119674"/>
          </a:xfrm>
          <a:prstGeom prst="rect">
            <a:avLst/>
          </a:prstGeom>
        </p:spPr>
      </p:pic>
      <p:sp>
        <p:nvSpPr>
          <p:cNvPr id="95" name="文本框 94"/>
          <p:cNvSpPr txBox="1"/>
          <p:nvPr/>
        </p:nvSpPr>
        <p:spPr>
          <a:xfrm>
            <a:off x="4188521" y="3935433"/>
            <a:ext cx="926388" cy="369332"/>
          </a:xfrm>
          <a:prstGeom prst="rect">
            <a:avLst/>
          </a:prstGeom>
          <a:noFill/>
        </p:spPr>
        <p:txBody>
          <a:bodyPr wrap="square" rtlCol="0">
            <a:spAutoFit/>
          </a:bodyPr>
          <a:lstStyle/>
          <a:p>
            <a:r>
              <a:rPr lang="zh-CN" altLang="en-US" b="1" dirty="0">
                <a:solidFill>
                  <a:schemeClr val="bg1"/>
                </a:solidFill>
                <a:latin typeface="思源黑体 CN Light" panose="020B0300000000000000" pitchFamily="34" charset="-122"/>
                <a:ea typeface="思源黑体 CN Light" panose="020B0300000000000000" pitchFamily="34" charset="-122"/>
              </a:rPr>
              <a:t>浏览器</a:t>
            </a:r>
          </a:p>
        </p:txBody>
      </p:sp>
      <p:sp>
        <p:nvSpPr>
          <p:cNvPr id="96" name="箭头: 左右 95"/>
          <p:cNvSpPr/>
          <p:nvPr/>
        </p:nvSpPr>
        <p:spPr>
          <a:xfrm>
            <a:off x="5505062" y="3153749"/>
            <a:ext cx="961053" cy="335902"/>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7" name="文本框 96"/>
          <p:cNvSpPr txBox="1"/>
          <p:nvPr/>
        </p:nvSpPr>
        <p:spPr>
          <a:xfrm>
            <a:off x="6908522" y="3933345"/>
            <a:ext cx="926388" cy="369332"/>
          </a:xfrm>
          <a:prstGeom prst="rect">
            <a:avLst/>
          </a:prstGeom>
          <a:noFill/>
        </p:spPr>
        <p:txBody>
          <a:bodyPr wrap="square" rtlCol="0">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服务器</a:t>
            </a:r>
          </a:p>
        </p:txBody>
      </p:sp>
      <p:sp>
        <p:nvSpPr>
          <p:cNvPr id="98" name="文本框 97"/>
          <p:cNvSpPr txBox="1"/>
          <p:nvPr/>
        </p:nvSpPr>
        <p:spPr>
          <a:xfrm>
            <a:off x="5631891" y="2784417"/>
            <a:ext cx="707394" cy="369332"/>
          </a:xfrm>
          <a:prstGeom prst="rect">
            <a:avLst/>
          </a:prstGeom>
          <a:noFill/>
        </p:spPr>
        <p:txBody>
          <a:bodyPr wrap="square" rtlCol="0">
            <a:spAutoFit/>
          </a:bodyPr>
          <a:lstStyle/>
          <a:p>
            <a:r>
              <a:rPr lang="zh-CN" altLang="en-US" b="1" dirty="0">
                <a:solidFill>
                  <a:schemeClr val="bg1"/>
                </a:solidFill>
                <a:latin typeface="思源黑体 CN Light" panose="020B0300000000000000" pitchFamily="34" charset="-122"/>
                <a:ea typeface="思源黑体 CN Light" panose="020B0300000000000000" pitchFamily="34" charset="-122"/>
              </a:rPr>
              <a:t>发送</a:t>
            </a:r>
          </a:p>
        </p:txBody>
      </p:sp>
      <p:sp>
        <p:nvSpPr>
          <p:cNvPr id="99" name="文本框 98"/>
          <p:cNvSpPr txBox="1"/>
          <p:nvPr/>
        </p:nvSpPr>
        <p:spPr>
          <a:xfrm>
            <a:off x="5642177" y="3489651"/>
            <a:ext cx="707394" cy="369332"/>
          </a:xfrm>
          <a:prstGeom prst="rect">
            <a:avLst/>
          </a:prstGeom>
          <a:noFill/>
        </p:spPr>
        <p:txBody>
          <a:bodyPr wrap="square" rtlCol="0">
            <a:spAutoFit/>
          </a:bodyPr>
          <a:lstStyle/>
          <a:p>
            <a:r>
              <a:rPr lang="zh-CN" altLang="en-US" b="1" dirty="0">
                <a:solidFill>
                  <a:schemeClr val="bg1"/>
                </a:solidFill>
                <a:latin typeface="思源黑体 CN Light" panose="020B0300000000000000" pitchFamily="34" charset="-122"/>
                <a:ea typeface="思源黑体 CN Light" panose="020B0300000000000000" pitchFamily="34" charset="-122"/>
              </a:rPr>
              <a:t>返回</a:t>
            </a:r>
          </a:p>
        </p:txBody>
      </p:sp>
      <p:sp>
        <p:nvSpPr>
          <p:cNvPr id="117" name="矩形 116"/>
          <p:cNvSpPr/>
          <p:nvPr/>
        </p:nvSpPr>
        <p:spPr>
          <a:xfrm>
            <a:off x="5638800" y="1868941"/>
            <a:ext cx="914401" cy="369332"/>
          </a:xfrm>
          <a:prstGeom prst="rect">
            <a:avLst/>
          </a:prstGeom>
          <a:noFill/>
          <a:ln>
            <a:solidFill>
              <a:schemeClr val="bg1"/>
            </a:solidFill>
          </a:ln>
        </p:spPr>
        <p:txBody>
          <a:bodyPr wrap="square">
            <a:spAutoFit/>
          </a:bodyPr>
          <a:lstStyle/>
          <a:p>
            <a:r>
              <a:rPr lang="zh-CN" altLang="en-US" dirty="0">
                <a:solidFill>
                  <a:schemeClr val="bg1"/>
                </a:solidFill>
                <a:latin typeface="思源黑体 CN Regular" panose="020B0500000000000000" pitchFamily="34" charset="-122"/>
                <a:ea typeface="思源黑体 CN Regular" panose="020B0500000000000000" pitchFamily="34" charset="-122"/>
              </a:rPr>
              <a:t>反射型</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149520" y="491801"/>
            <a:ext cx="1892960" cy="830997"/>
          </a:xfrm>
          <a:prstGeom prst="rect">
            <a:avLst/>
          </a:prstGeom>
          <a:noFill/>
        </p:spPr>
        <p:txBody>
          <a:bodyPr wrap="square" rtlCol="0">
            <a:spAutoFit/>
          </a:bodyPr>
          <a:lstStyle/>
          <a:p>
            <a:r>
              <a:rPr lang="zh-CN" altLang="en-US" sz="4800" dirty="0">
                <a:solidFill>
                  <a:schemeClr val="bg1"/>
                </a:solidFill>
                <a:latin typeface="思源黑体 CN Medium" panose="020B0600000000000000" pitchFamily="34" charset="-122"/>
                <a:ea typeface="思源黑体 CN Medium" panose="020B0600000000000000" pitchFamily="34" charset="-122"/>
              </a:rPr>
              <a:t>我弹</a:t>
            </a:r>
            <a:r>
              <a:rPr lang="en-US" altLang="zh-CN" sz="4800" dirty="0">
                <a:solidFill>
                  <a:schemeClr val="bg1"/>
                </a:solidFill>
                <a:latin typeface="思源黑体 CN Medium" panose="020B0600000000000000" pitchFamily="34" charset="-122"/>
                <a:ea typeface="思源黑体 CN Medium" panose="020B0600000000000000" pitchFamily="34" charset="-122"/>
              </a:rPr>
              <a:t>~</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pic>
        <p:nvPicPr>
          <p:cNvPr id="2" name="图片 1"/>
          <p:cNvPicPr>
            <a:picLocks noChangeAspect="1"/>
          </p:cNvPicPr>
          <p:nvPr/>
        </p:nvPicPr>
        <p:blipFill>
          <a:blip r:embed="rId2"/>
          <a:stretch>
            <a:fillRect/>
          </a:stretch>
        </p:blipFill>
        <p:spPr>
          <a:xfrm>
            <a:off x="1744603" y="1680042"/>
            <a:ext cx="8702794" cy="38636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28720" y="491801"/>
            <a:ext cx="4334560" cy="830997"/>
          </a:xfrm>
          <a:prstGeom prst="rect">
            <a:avLst/>
          </a:prstGeom>
          <a:noFill/>
        </p:spPr>
        <p:txBody>
          <a:bodyPr wrap="square" rtlCol="0">
            <a:spAutoFit/>
          </a:bodyPr>
          <a:lstStyle/>
          <a:p>
            <a:r>
              <a:rPr lang="zh-CN" altLang="en-US" sz="4800" dirty="0">
                <a:solidFill>
                  <a:schemeClr val="bg1"/>
                </a:solidFill>
                <a:latin typeface="思源黑体 CN Medium" panose="020B0600000000000000" pitchFamily="34" charset="-122"/>
                <a:ea typeface="思源黑体 CN Medium" panose="020B0600000000000000" pitchFamily="34" charset="-122"/>
              </a:rPr>
              <a:t>那我来</a:t>
            </a:r>
            <a:r>
              <a:rPr lang="en-US" altLang="zh-CN" sz="4800" dirty="0">
                <a:solidFill>
                  <a:schemeClr val="bg1"/>
                </a:solidFill>
                <a:latin typeface="思源黑体 CN Medium" panose="020B0600000000000000" pitchFamily="34" charset="-122"/>
                <a:ea typeface="思源黑体 CN Medium" panose="020B0600000000000000" pitchFamily="34" charset="-122"/>
              </a:rPr>
              <a:t>XSS</a:t>
            </a:r>
            <a:r>
              <a:rPr lang="zh-CN" altLang="en-US" sz="4800" dirty="0">
                <a:solidFill>
                  <a:schemeClr val="bg1"/>
                </a:solidFill>
                <a:latin typeface="思源黑体 CN Medium" panose="020B0600000000000000" pitchFamily="34" charset="-122"/>
                <a:ea typeface="思源黑体 CN Medium" panose="020B0600000000000000" pitchFamily="34" charset="-122"/>
              </a:rPr>
              <a:t>一下</a:t>
            </a:r>
          </a:p>
        </p:txBody>
      </p:sp>
      <p:pic>
        <p:nvPicPr>
          <p:cNvPr id="100" name="图片 99" descr="图片包含 屏幕截图&#10;&#10;已生成极高可信度的说明"/>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267963" y="2932904"/>
            <a:ext cx="1108951" cy="919387"/>
          </a:xfrm>
          <a:prstGeom prst="rect">
            <a:avLst/>
          </a:prstGeom>
        </p:spPr>
      </p:pic>
      <p:pic>
        <p:nvPicPr>
          <p:cNvPr id="101" name="图片 10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3607" y="2341303"/>
            <a:ext cx="1053811" cy="1119674"/>
          </a:xfrm>
          <a:prstGeom prst="rect">
            <a:avLst/>
          </a:prstGeom>
        </p:spPr>
      </p:pic>
      <p:sp>
        <p:nvSpPr>
          <p:cNvPr id="102" name="文本框 101"/>
          <p:cNvSpPr txBox="1"/>
          <p:nvPr/>
        </p:nvSpPr>
        <p:spPr>
          <a:xfrm>
            <a:off x="4346322" y="3948756"/>
            <a:ext cx="926388" cy="369332"/>
          </a:xfrm>
          <a:prstGeom prst="rect">
            <a:avLst/>
          </a:prstGeom>
          <a:noFill/>
        </p:spPr>
        <p:txBody>
          <a:bodyPr wrap="square" rtlCol="0">
            <a:spAutoFit/>
          </a:bodyPr>
          <a:lstStyle/>
          <a:p>
            <a:r>
              <a:rPr lang="zh-CN" altLang="en-US" b="1" dirty="0">
                <a:solidFill>
                  <a:schemeClr val="bg1"/>
                </a:solidFill>
                <a:latin typeface="思源黑体 CN Light" panose="020B0300000000000000" pitchFamily="34" charset="-122"/>
                <a:ea typeface="思源黑体 CN Light" panose="020B0300000000000000" pitchFamily="34" charset="-122"/>
              </a:rPr>
              <a:t>浏览器</a:t>
            </a:r>
          </a:p>
        </p:txBody>
      </p:sp>
      <p:sp>
        <p:nvSpPr>
          <p:cNvPr id="104" name="文本框 103"/>
          <p:cNvSpPr txBox="1"/>
          <p:nvPr/>
        </p:nvSpPr>
        <p:spPr>
          <a:xfrm>
            <a:off x="6724713" y="3308031"/>
            <a:ext cx="926388" cy="369332"/>
          </a:xfrm>
          <a:prstGeom prst="rect">
            <a:avLst/>
          </a:prstGeom>
          <a:noFill/>
        </p:spPr>
        <p:txBody>
          <a:bodyPr wrap="square" rtlCol="0">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服务器</a:t>
            </a:r>
          </a:p>
        </p:txBody>
      </p:sp>
      <p:sp>
        <p:nvSpPr>
          <p:cNvPr id="105" name="文本框 104"/>
          <p:cNvSpPr txBox="1"/>
          <p:nvPr/>
        </p:nvSpPr>
        <p:spPr>
          <a:xfrm>
            <a:off x="5691674" y="3023266"/>
            <a:ext cx="707394" cy="369332"/>
          </a:xfrm>
          <a:prstGeom prst="rect">
            <a:avLst/>
          </a:prstGeom>
          <a:noFill/>
        </p:spPr>
        <p:txBody>
          <a:bodyPr wrap="square" rtlCol="0">
            <a:spAutoFit/>
          </a:bodyPr>
          <a:lstStyle/>
          <a:p>
            <a:r>
              <a:rPr lang="zh-CN" altLang="en-US" b="1" dirty="0">
                <a:solidFill>
                  <a:schemeClr val="bg1"/>
                </a:solidFill>
                <a:latin typeface="思源黑体 CN Light" panose="020B0300000000000000" pitchFamily="34" charset="-122"/>
                <a:ea typeface="思源黑体 CN Light" panose="020B0300000000000000" pitchFamily="34" charset="-122"/>
              </a:rPr>
              <a:t>发送</a:t>
            </a:r>
          </a:p>
        </p:txBody>
      </p:sp>
      <p:pic>
        <p:nvPicPr>
          <p:cNvPr id="108" name="图片 107" descr="图片包含 iPod&#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1037" y="4479483"/>
            <a:ext cx="1082969" cy="1065595"/>
          </a:xfrm>
          <a:prstGeom prst="rect">
            <a:avLst/>
          </a:prstGeom>
        </p:spPr>
      </p:pic>
      <p:sp>
        <p:nvSpPr>
          <p:cNvPr id="109" name="文本框 108"/>
          <p:cNvSpPr txBox="1"/>
          <p:nvPr/>
        </p:nvSpPr>
        <p:spPr>
          <a:xfrm>
            <a:off x="6743677" y="5526421"/>
            <a:ext cx="926388" cy="369332"/>
          </a:xfrm>
          <a:prstGeom prst="rect">
            <a:avLst/>
          </a:prstGeom>
          <a:noFill/>
        </p:spPr>
        <p:txBody>
          <a:bodyPr wrap="square" rtlCol="0">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数据库</a:t>
            </a:r>
          </a:p>
        </p:txBody>
      </p:sp>
      <p:sp>
        <p:nvSpPr>
          <p:cNvPr id="110" name="箭头: 下 109"/>
          <p:cNvSpPr/>
          <p:nvPr/>
        </p:nvSpPr>
        <p:spPr>
          <a:xfrm>
            <a:off x="7011181" y="3716943"/>
            <a:ext cx="369332" cy="706557"/>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11" name="箭头: 右 110"/>
          <p:cNvSpPr/>
          <p:nvPr/>
        </p:nvSpPr>
        <p:spPr>
          <a:xfrm>
            <a:off x="5691674" y="3282294"/>
            <a:ext cx="846664" cy="35873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13" name="文本框 112"/>
          <p:cNvSpPr txBox="1"/>
          <p:nvPr/>
        </p:nvSpPr>
        <p:spPr>
          <a:xfrm>
            <a:off x="7011181" y="3733348"/>
            <a:ext cx="738664" cy="567863"/>
          </a:xfrm>
          <a:prstGeom prst="rect">
            <a:avLst/>
          </a:prstGeom>
          <a:noFill/>
        </p:spPr>
        <p:txBody>
          <a:bodyPr vert="eaVert" wrap="square" rtlCol="0">
            <a:spAutoFit/>
          </a:bodyPr>
          <a:lstStyle/>
          <a:p>
            <a:r>
              <a:rPr lang="zh-CN" altLang="en-US" b="1" dirty="0">
                <a:solidFill>
                  <a:schemeClr val="bg1"/>
                </a:solidFill>
                <a:latin typeface="思源黑体 CN Light" panose="020B0300000000000000" pitchFamily="34" charset="-122"/>
                <a:ea typeface="思源黑体 CN Light" panose="020B0300000000000000" pitchFamily="34" charset="-122"/>
              </a:rPr>
              <a:t>存储</a:t>
            </a:r>
          </a:p>
          <a:p>
            <a:endParaRPr lang="zh-CN" altLang="en-US" dirty="0"/>
          </a:p>
        </p:txBody>
      </p:sp>
      <p:sp>
        <p:nvSpPr>
          <p:cNvPr id="115" name="箭头: 右 114"/>
          <p:cNvSpPr/>
          <p:nvPr/>
        </p:nvSpPr>
        <p:spPr>
          <a:xfrm rot="12444248">
            <a:off x="5389951" y="4475926"/>
            <a:ext cx="846664" cy="35873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16" name="文本框 115"/>
          <p:cNvSpPr txBox="1"/>
          <p:nvPr/>
        </p:nvSpPr>
        <p:spPr>
          <a:xfrm rot="1648942">
            <a:off x="5676553" y="4266823"/>
            <a:ext cx="707394" cy="369332"/>
          </a:xfrm>
          <a:prstGeom prst="rect">
            <a:avLst/>
          </a:prstGeom>
          <a:noFill/>
        </p:spPr>
        <p:txBody>
          <a:bodyPr wrap="square" rtlCol="0">
            <a:spAutoFit/>
          </a:bodyPr>
          <a:lstStyle/>
          <a:p>
            <a:r>
              <a:rPr lang="zh-CN" altLang="en-US" b="1" dirty="0">
                <a:solidFill>
                  <a:schemeClr val="bg1"/>
                </a:solidFill>
                <a:latin typeface="思源黑体 CN Light" panose="020B0300000000000000" pitchFamily="34" charset="-122"/>
                <a:ea typeface="思源黑体 CN Light" panose="020B0300000000000000" pitchFamily="34" charset="-122"/>
              </a:rPr>
              <a:t>返回</a:t>
            </a:r>
          </a:p>
        </p:txBody>
      </p:sp>
      <p:sp>
        <p:nvSpPr>
          <p:cNvPr id="23" name="矩形 22"/>
          <p:cNvSpPr/>
          <p:nvPr/>
        </p:nvSpPr>
        <p:spPr>
          <a:xfrm>
            <a:off x="5638800" y="1868941"/>
            <a:ext cx="914401" cy="369332"/>
          </a:xfrm>
          <a:prstGeom prst="rect">
            <a:avLst/>
          </a:prstGeom>
          <a:noFill/>
          <a:ln>
            <a:solidFill>
              <a:schemeClr val="bg1"/>
            </a:solidFill>
          </a:ln>
        </p:spPr>
        <p:txBody>
          <a:bodyPr wrap="square">
            <a:spAutoFit/>
          </a:bodyPr>
          <a:lstStyle/>
          <a:p>
            <a:r>
              <a:rPr lang="zh-CN" altLang="en-US" dirty="0">
                <a:solidFill>
                  <a:schemeClr val="bg1"/>
                </a:solidFill>
                <a:latin typeface="思源黑体 CN Regular" panose="020B0500000000000000" pitchFamily="34" charset="-122"/>
                <a:ea typeface="思源黑体 CN Regular" panose="020B0500000000000000" pitchFamily="34" charset="-122"/>
              </a:rPr>
              <a:t>存储型</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149520" y="491801"/>
            <a:ext cx="1892960" cy="830997"/>
          </a:xfrm>
          <a:prstGeom prst="rect">
            <a:avLst/>
          </a:prstGeom>
          <a:noFill/>
        </p:spPr>
        <p:txBody>
          <a:bodyPr wrap="square" rtlCol="0">
            <a:spAutoFit/>
          </a:bodyPr>
          <a:lstStyle/>
          <a:p>
            <a:r>
              <a:rPr lang="zh-CN" altLang="en-US" sz="4800" dirty="0">
                <a:solidFill>
                  <a:schemeClr val="bg1"/>
                </a:solidFill>
                <a:latin typeface="思源黑体 CN Medium" panose="020B0600000000000000" pitchFamily="34" charset="-122"/>
                <a:ea typeface="思源黑体 CN Medium" panose="020B0600000000000000" pitchFamily="34" charset="-122"/>
              </a:rPr>
              <a:t>我弹</a:t>
            </a:r>
            <a:r>
              <a:rPr lang="en-US" altLang="zh-CN" sz="4800" dirty="0">
                <a:solidFill>
                  <a:schemeClr val="bg1"/>
                </a:solidFill>
                <a:latin typeface="思源黑体 CN Medium" panose="020B0600000000000000" pitchFamily="34" charset="-122"/>
                <a:ea typeface="思源黑体 CN Medium" panose="020B0600000000000000" pitchFamily="34" charset="-122"/>
              </a:rPr>
              <a:t>~</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pic>
        <p:nvPicPr>
          <p:cNvPr id="2" name="图片 1"/>
          <p:cNvPicPr>
            <a:picLocks noChangeAspect="1"/>
          </p:cNvPicPr>
          <p:nvPr/>
        </p:nvPicPr>
        <p:blipFill>
          <a:blip r:embed="rId2"/>
          <a:stretch>
            <a:fillRect/>
          </a:stretch>
        </p:blipFill>
        <p:spPr>
          <a:xfrm>
            <a:off x="497652" y="1828272"/>
            <a:ext cx="4328535" cy="1707028"/>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3"/>
          <a:stretch>
            <a:fillRect/>
          </a:stretch>
        </p:blipFill>
        <p:spPr>
          <a:xfrm>
            <a:off x="6597528" y="1322798"/>
            <a:ext cx="4734539" cy="2717976"/>
          </a:xfrm>
          <a:prstGeom prst="rect">
            <a:avLst/>
          </a:prstGeom>
          <a:ln>
            <a:noFill/>
          </a:ln>
          <a:effectLst>
            <a:outerShdw blurRad="292100" dist="139700" dir="2700000" algn="tl" rotWithShape="0">
              <a:srgbClr val="333333">
                <a:alpha val="65000"/>
              </a:srgbClr>
            </a:outerShdw>
          </a:effectLst>
        </p:spPr>
      </p:pic>
      <p:sp>
        <p:nvSpPr>
          <p:cNvPr id="6" name="箭头: 右 5"/>
          <p:cNvSpPr/>
          <p:nvPr/>
        </p:nvSpPr>
        <p:spPr>
          <a:xfrm>
            <a:off x="5309889" y="2502418"/>
            <a:ext cx="846664" cy="35873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箭头: 下 6"/>
          <p:cNvSpPr/>
          <p:nvPr/>
        </p:nvSpPr>
        <p:spPr>
          <a:xfrm rot="2126893">
            <a:off x="7818884" y="4219590"/>
            <a:ext cx="369332" cy="706557"/>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a:stretch>
            <a:fillRect/>
          </a:stretch>
        </p:blipFill>
        <p:spPr>
          <a:xfrm>
            <a:off x="2201538" y="4177973"/>
            <a:ext cx="5031975" cy="260766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825887" y="506994"/>
            <a:ext cx="6540227" cy="830997"/>
          </a:xfrm>
          <a:prstGeom prst="rect">
            <a:avLst/>
          </a:prstGeom>
          <a:noFill/>
        </p:spPr>
        <p:txBody>
          <a:bodyPr wrap="square" rtlCol="0">
            <a:spAutoFit/>
          </a:bodyPr>
          <a:lstStyle/>
          <a:p>
            <a:r>
              <a:rPr lang="zh-CN" altLang="en-US" sz="4800" dirty="0">
                <a:solidFill>
                  <a:schemeClr val="bg1"/>
                </a:solidFill>
                <a:latin typeface="思源黑体 CN Medium" panose="020B0600000000000000" pitchFamily="34" charset="-122"/>
                <a:ea typeface="思源黑体 CN Medium" panose="020B0600000000000000" pitchFamily="34" charset="-122"/>
              </a:rPr>
              <a:t>我来学做</a:t>
            </a:r>
            <a:r>
              <a:rPr lang="en-US" altLang="zh-CN" sz="4800" dirty="0">
                <a:solidFill>
                  <a:schemeClr val="bg1"/>
                </a:solidFill>
                <a:latin typeface="思源黑体 CN Medium" panose="020B0600000000000000" pitchFamily="34" charset="-122"/>
                <a:ea typeface="思源黑体 CN Medium" panose="020B0600000000000000" pitchFamily="34" charset="-122"/>
              </a:rPr>
              <a:t>DOM</a:t>
            </a:r>
            <a:r>
              <a:rPr lang="zh-CN" altLang="en-US" sz="4800" dirty="0">
                <a:solidFill>
                  <a:schemeClr val="bg1"/>
                </a:solidFill>
                <a:latin typeface="思源黑体 CN Medium" panose="020B0600000000000000" pitchFamily="34" charset="-122"/>
                <a:ea typeface="思源黑体 CN Medium" panose="020B0600000000000000" pitchFamily="34" charset="-122"/>
              </a:rPr>
              <a:t>这道菜了</a:t>
            </a:r>
          </a:p>
        </p:txBody>
      </p:sp>
      <p:sp>
        <p:nvSpPr>
          <p:cNvPr id="23" name="矩形 22"/>
          <p:cNvSpPr/>
          <p:nvPr/>
        </p:nvSpPr>
        <p:spPr>
          <a:xfrm>
            <a:off x="5737161" y="1868941"/>
            <a:ext cx="717679" cy="369332"/>
          </a:xfrm>
          <a:prstGeom prst="rect">
            <a:avLst/>
          </a:prstGeom>
          <a:noFill/>
          <a:ln>
            <a:solidFill>
              <a:schemeClr val="bg1"/>
            </a:solidFill>
          </a:ln>
        </p:spPr>
        <p:txBody>
          <a:bodyPr wrap="square">
            <a:spAutoFit/>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DOM</a:t>
            </a:r>
            <a:endParaRPr lang="zh-CN" altLang="en-US" dirty="0">
              <a:solidFill>
                <a:schemeClr val="bg1"/>
              </a:solidFill>
              <a:latin typeface="思源黑体 CN Regular" panose="020B0500000000000000" pitchFamily="34" charset="-122"/>
              <a:ea typeface="思源黑体 CN Regular" panose="020B0500000000000000" pitchFamily="34" charset="-122"/>
            </a:endParaRPr>
          </a:p>
        </p:txBody>
      </p:sp>
      <p:sp>
        <p:nvSpPr>
          <p:cNvPr id="5" name="矩形 4"/>
          <p:cNvSpPr/>
          <p:nvPr/>
        </p:nvSpPr>
        <p:spPr>
          <a:xfrm>
            <a:off x="358839" y="2483603"/>
            <a:ext cx="11733633" cy="646331"/>
          </a:xfrm>
          <a:prstGeom prst="rect">
            <a:avLst/>
          </a:prstGeom>
        </p:spPr>
        <p:txBody>
          <a:bodyPr wrap="square">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DOM：Document Object Model（文档对象模型） 通过 HTML DOM，树中的所有节点均可通过 JavaScript 进行访问。所有 HTML 元素（节点）均可被 修改，也可以创建或删除节点。</a:t>
            </a:r>
          </a:p>
        </p:txBody>
      </p:sp>
      <p:sp>
        <p:nvSpPr>
          <p:cNvPr id="10" name="矩形 9"/>
          <p:cNvSpPr/>
          <p:nvPr/>
        </p:nvSpPr>
        <p:spPr>
          <a:xfrm>
            <a:off x="2362400" y="3163169"/>
            <a:ext cx="644576" cy="369332"/>
          </a:xfrm>
          <a:prstGeom prst="rect">
            <a:avLst/>
          </a:prstGeom>
          <a:noFill/>
          <a:ln w="19050">
            <a:solidFill>
              <a:schemeClr val="bg1"/>
            </a:solidFill>
          </a:ln>
        </p:spPr>
        <p:txBody>
          <a:bodyPr wrap="square">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文档</a:t>
            </a:r>
          </a:p>
        </p:txBody>
      </p:sp>
      <p:sp>
        <p:nvSpPr>
          <p:cNvPr id="11" name="矩形 10"/>
          <p:cNvSpPr/>
          <p:nvPr/>
        </p:nvSpPr>
        <p:spPr>
          <a:xfrm>
            <a:off x="1739214" y="3826720"/>
            <a:ext cx="1830756" cy="369332"/>
          </a:xfrm>
          <a:prstGeom prst="rect">
            <a:avLst/>
          </a:prstGeom>
          <a:noFill/>
          <a:ln w="19050">
            <a:solidFill>
              <a:schemeClr val="bg1"/>
            </a:solidFill>
          </a:ln>
        </p:spPr>
        <p:txBody>
          <a:bodyPr wrap="square">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根元素</a:t>
            </a:r>
            <a:r>
              <a:rPr lang="en-US" altLang="zh-CN" dirty="0">
                <a:solidFill>
                  <a:schemeClr val="bg1"/>
                </a:solidFill>
                <a:latin typeface="思源黑体 CN Light" panose="020B0300000000000000" pitchFamily="34" charset="-122"/>
                <a:ea typeface="思源黑体 CN Light" panose="020B0300000000000000" pitchFamily="34" charset="-122"/>
              </a:rPr>
              <a:t>&lt;html&gt;</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cxnSp>
        <p:nvCxnSpPr>
          <p:cNvPr id="8" name="直接箭头连接符 7"/>
          <p:cNvCxnSpPr/>
          <p:nvPr/>
        </p:nvCxnSpPr>
        <p:spPr>
          <a:xfrm>
            <a:off x="2654592" y="3532501"/>
            <a:ext cx="0" cy="294219"/>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61238" y="4566471"/>
            <a:ext cx="1407262" cy="369332"/>
          </a:xfrm>
          <a:prstGeom prst="rect">
            <a:avLst/>
          </a:prstGeom>
          <a:noFill/>
          <a:ln w="19050">
            <a:solidFill>
              <a:schemeClr val="bg1"/>
            </a:solidFill>
          </a:ln>
        </p:spPr>
        <p:txBody>
          <a:bodyPr wrap="square">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元素</a:t>
            </a:r>
            <a:r>
              <a:rPr lang="en-US" altLang="zh-CN" dirty="0">
                <a:solidFill>
                  <a:schemeClr val="bg1"/>
                </a:solidFill>
                <a:latin typeface="思源黑体 CN Light" panose="020B0300000000000000" pitchFamily="34" charset="-122"/>
                <a:ea typeface="思源黑体 CN Light" panose="020B0300000000000000" pitchFamily="34" charset="-122"/>
              </a:rPr>
              <a:t>&lt;head&gt;</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15" name="矩形 14"/>
          <p:cNvSpPr/>
          <p:nvPr/>
        </p:nvSpPr>
        <p:spPr>
          <a:xfrm>
            <a:off x="3738778" y="4566471"/>
            <a:ext cx="1460602" cy="369332"/>
          </a:xfrm>
          <a:prstGeom prst="rect">
            <a:avLst/>
          </a:prstGeom>
          <a:noFill/>
          <a:ln w="19050">
            <a:solidFill>
              <a:schemeClr val="bg1"/>
            </a:solidFill>
          </a:ln>
        </p:spPr>
        <p:txBody>
          <a:bodyPr wrap="square">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元素</a:t>
            </a:r>
            <a:r>
              <a:rPr lang="en-US" altLang="zh-CN" dirty="0">
                <a:solidFill>
                  <a:schemeClr val="bg1"/>
                </a:solidFill>
                <a:latin typeface="思源黑体 CN Light" panose="020B0300000000000000" pitchFamily="34" charset="-122"/>
                <a:ea typeface="思源黑体 CN Light" panose="020B0300000000000000" pitchFamily="34" charset="-122"/>
              </a:rPr>
              <a:t>&lt;body&gt;</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16" name="矩形 15"/>
          <p:cNvSpPr/>
          <p:nvPr/>
        </p:nvSpPr>
        <p:spPr>
          <a:xfrm>
            <a:off x="561238" y="5280702"/>
            <a:ext cx="1407262" cy="369332"/>
          </a:xfrm>
          <a:prstGeom prst="rect">
            <a:avLst/>
          </a:prstGeom>
          <a:noFill/>
          <a:ln w="19050">
            <a:solidFill>
              <a:schemeClr val="bg1"/>
            </a:solidFill>
          </a:ln>
        </p:spPr>
        <p:txBody>
          <a:bodyPr wrap="square">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元素</a:t>
            </a:r>
            <a:r>
              <a:rPr lang="en-US" altLang="zh-CN" dirty="0">
                <a:solidFill>
                  <a:schemeClr val="bg1"/>
                </a:solidFill>
                <a:latin typeface="思源黑体 CN Light" panose="020B0300000000000000" pitchFamily="34" charset="-122"/>
                <a:ea typeface="思源黑体 CN Light" panose="020B0300000000000000" pitchFamily="34" charset="-122"/>
              </a:rPr>
              <a:t>&lt;title&gt;</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17" name="矩形 16"/>
          <p:cNvSpPr/>
          <p:nvPr/>
        </p:nvSpPr>
        <p:spPr>
          <a:xfrm>
            <a:off x="6471920" y="5271616"/>
            <a:ext cx="1192496" cy="369332"/>
          </a:xfrm>
          <a:prstGeom prst="rect">
            <a:avLst/>
          </a:prstGeom>
          <a:noFill/>
          <a:ln w="19050">
            <a:solidFill>
              <a:schemeClr val="bg1"/>
            </a:solidFill>
          </a:ln>
        </p:spPr>
        <p:txBody>
          <a:bodyPr wrap="square">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元素</a:t>
            </a:r>
            <a:r>
              <a:rPr lang="en-US" altLang="zh-CN" dirty="0">
                <a:solidFill>
                  <a:schemeClr val="bg1"/>
                </a:solidFill>
                <a:latin typeface="思源黑体 CN Light" panose="020B0300000000000000" pitchFamily="34" charset="-122"/>
                <a:ea typeface="思源黑体 CN Light" panose="020B0300000000000000" pitchFamily="34" charset="-122"/>
              </a:rPr>
              <a:t>&lt;h1&gt;</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18" name="矩形 17"/>
          <p:cNvSpPr/>
          <p:nvPr/>
        </p:nvSpPr>
        <p:spPr>
          <a:xfrm>
            <a:off x="4815839" y="5280702"/>
            <a:ext cx="1087171" cy="369332"/>
          </a:xfrm>
          <a:prstGeom prst="rect">
            <a:avLst/>
          </a:prstGeom>
          <a:noFill/>
          <a:ln w="19050">
            <a:solidFill>
              <a:schemeClr val="bg1"/>
            </a:solidFill>
          </a:ln>
        </p:spPr>
        <p:txBody>
          <a:bodyPr wrap="square">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元素</a:t>
            </a:r>
            <a:r>
              <a:rPr lang="en-US" altLang="zh-CN" dirty="0">
                <a:solidFill>
                  <a:schemeClr val="bg1"/>
                </a:solidFill>
                <a:latin typeface="思源黑体 CN Light" panose="020B0300000000000000" pitchFamily="34" charset="-122"/>
                <a:ea typeface="思源黑体 CN Light" panose="020B0300000000000000" pitchFamily="34" charset="-122"/>
              </a:rPr>
              <a:t>&lt;a&gt;</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cxnSp>
        <p:nvCxnSpPr>
          <p:cNvPr id="12" name="连接符: 肘形 11"/>
          <p:cNvCxnSpPr>
            <a:stCxn id="11" idx="2"/>
            <a:endCxn id="14" idx="0"/>
          </p:cNvCxnSpPr>
          <p:nvPr/>
        </p:nvCxnSpPr>
        <p:spPr>
          <a:xfrm rot="5400000">
            <a:off x="1774522" y="3686400"/>
            <a:ext cx="370419" cy="1389723"/>
          </a:xfrm>
          <a:prstGeom prst="bentConnector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连接符: 肘形 21"/>
          <p:cNvCxnSpPr>
            <a:stCxn id="11" idx="2"/>
            <a:endCxn id="15" idx="0"/>
          </p:cNvCxnSpPr>
          <p:nvPr/>
        </p:nvCxnSpPr>
        <p:spPr>
          <a:xfrm rot="16200000" flipH="1">
            <a:off x="3376626" y="3474017"/>
            <a:ext cx="370419" cy="1814487"/>
          </a:xfrm>
          <a:prstGeom prst="bentConnector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4" idx="2"/>
            <a:endCxn id="16" idx="0"/>
          </p:cNvCxnSpPr>
          <p:nvPr/>
        </p:nvCxnSpPr>
        <p:spPr>
          <a:xfrm>
            <a:off x="1264869" y="4935803"/>
            <a:ext cx="0" cy="344899"/>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连接符: 肘形 39"/>
          <p:cNvCxnSpPr>
            <a:stCxn id="15" idx="2"/>
            <a:endCxn id="17" idx="0"/>
          </p:cNvCxnSpPr>
          <p:nvPr/>
        </p:nvCxnSpPr>
        <p:spPr>
          <a:xfrm rot="16200000" flipH="1">
            <a:off x="5600717" y="3804164"/>
            <a:ext cx="335813" cy="2599089"/>
          </a:xfrm>
          <a:prstGeom prst="bentConnector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连接符: 肘形 41"/>
          <p:cNvCxnSpPr>
            <a:stCxn id="15" idx="2"/>
            <a:endCxn id="18" idx="0"/>
          </p:cNvCxnSpPr>
          <p:nvPr/>
        </p:nvCxnSpPr>
        <p:spPr>
          <a:xfrm rot="16200000" flipH="1">
            <a:off x="4741803" y="4663079"/>
            <a:ext cx="344899" cy="890346"/>
          </a:xfrm>
          <a:prstGeom prst="bentConnector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H="1">
            <a:off x="4114659" y="5456282"/>
            <a:ext cx="68575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3017328" y="5280702"/>
            <a:ext cx="1121525" cy="369332"/>
          </a:xfrm>
          <a:prstGeom prst="rect">
            <a:avLst/>
          </a:prstGeom>
          <a:noFill/>
          <a:ln w="19050">
            <a:solidFill>
              <a:schemeClr val="bg1"/>
            </a:solidFill>
          </a:ln>
        </p:spPr>
        <p:txBody>
          <a:bodyPr wrap="square">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属性</a:t>
            </a:r>
            <a:r>
              <a:rPr lang="en-US" altLang="zh-CN" dirty="0" err="1">
                <a:solidFill>
                  <a:schemeClr val="bg1"/>
                </a:solidFill>
                <a:latin typeface="思源黑体 CN Light" panose="020B0300000000000000" pitchFamily="34" charset="-122"/>
                <a:ea typeface="思源黑体 CN Light" panose="020B0300000000000000" pitchFamily="34" charset="-122"/>
              </a:rPr>
              <a:t>href</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cxnSp>
        <p:nvCxnSpPr>
          <p:cNvPr id="60" name="直接箭头连接符 59"/>
          <p:cNvCxnSpPr/>
          <p:nvPr/>
        </p:nvCxnSpPr>
        <p:spPr>
          <a:xfrm>
            <a:off x="1264869" y="5650034"/>
            <a:ext cx="0" cy="344899"/>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561238" y="5978016"/>
            <a:ext cx="1407262" cy="369332"/>
          </a:xfrm>
          <a:prstGeom prst="rect">
            <a:avLst/>
          </a:prstGeom>
          <a:noFill/>
          <a:ln w="19050">
            <a:solidFill>
              <a:schemeClr val="bg1"/>
            </a:solidFill>
          </a:ln>
        </p:spPr>
        <p:txBody>
          <a:bodyPr wrap="square">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文本：</a:t>
            </a:r>
            <a:r>
              <a:rPr lang="en-US" altLang="zh-CN" dirty="0">
                <a:solidFill>
                  <a:schemeClr val="bg1"/>
                </a:solidFill>
                <a:latin typeface="思源黑体 CN Light" panose="020B0300000000000000" pitchFamily="34" charset="-122"/>
                <a:ea typeface="思源黑体 CN Light" panose="020B0300000000000000" pitchFamily="34" charset="-122"/>
              </a:rPr>
              <a:t>MST</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cxnSp>
        <p:nvCxnSpPr>
          <p:cNvPr id="62" name="直接箭头连接符 61"/>
          <p:cNvCxnSpPr/>
          <p:nvPr/>
        </p:nvCxnSpPr>
        <p:spPr>
          <a:xfrm>
            <a:off x="5359426" y="5682833"/>
            <a:ext cx="0" cy="344899"/>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4655795" y="6010815"/>
            <a:ext cx="1407262" cy="369332"/>
          </a:xfrm>
          <a:prstGeom prst="rect">
            <a:avLst/>
          </a:prstGeom>
          <a:noFill/>
          <a:ln w="19050">
            <a:solidFill>
              <a:schemeClr val="bg1"/>
            </a:solidFill>
          </a:ln>
        </p:spPr>
        <p:txBody>
          <a:bodyPr wrap="square">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文本：</a:t>
            </a:r>
            <a:r>
              <a:rPr lang="en-US" altLang="zh-CN" dirty="0">
                <a:solidFill>
                  <a:schemeClr val="bg1"/>
                </a:solidFill>
                <a:latin typeface="思源黑体 CN Light" panose="020B0300000000000000" pitchFamily="34" charset="-122"/>
                <a:ea typeface="思源黑体 CN Light" panose="020B0300000000000000" pitchFamily="34" charset="-122"/>
              </a:rPr>
              <a:t>MT</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cxnSp>
        <p:nvCxnSpPr>
          <p:cNvPr id="64" name="直接箭头连接符 63"/>
          <p:cNvCxnSpPr/>
          <p:nvPr/>
        </p:nvCxnSpPr>
        <p:spPr>
          <a:xfrm>
            <a:off x="7052225" y="5648780"/>
            <a:ext cx="0" cy="344899"/>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6364537" y="6006521"/>
            <a:ext cx="1407262" cy="369332"/>
          </a:xfrm>
          <a:prstGeom prst="rect">
            <a:avLst/>
          </a:prstGeom>
          <a:noFill/>
          <a:ln w="19050">
            <a:solidFill>
              <a:schemeClr val="bg1"/>
            </a:solidFill>
          </a:ln>
        </p:spPr>
        <p:txBody>
          <a:bodyPr wrap="square">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文本：</a:t>
            </a:r>
            <a:r>
              <a:rPr lang="en-US" altLang="zh-CN" dirty="0">
                <a:solidFill>
                  <a:schemeClr val="bg1"/>
                </a:solidFill>
                <a:latin typeface="思源黑体 CN Light" panose="020B0300000000000000" pitchFamily="34" charset="-122"/>
                <a:ea typeface="思源黑体 CN Light" panose="020B0300000000000000" pitchFamily="34" charset="-122"/>
              </a:rPr>
              <a:t>MS</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pic>
        <p:nvPicPr>
          <p:cNvPr id="58" name="图片 57"/>
          <p:cNvPicPr>
            <a:picLocks noChangeAspect="1"/>
          </p:cNvPicPr>
          <p:nvPr/>
        </p:nvPicPr>
        <p:blipFill>
          <a:blip r:embed="rId2"/>
          <a:stretch>
            <a:fillRect/>
          </a:stretch>
        </p:blipFill>
        <p:spPr>
          <a:xfrm>
            <a:off x="5837455" y="3175421"/>
            <a:ext cx="2476132" cy="1735681"/>
          </a:xfrm>
          <a:prstGeom prst="rect">
            <a:avLst/>
          </a:prstGeom>
          <a:ln>
            <a:noFill/>
          </a:ln>
          <a:effectLst>
            <a:outerShdw blurRad="292100" dist="139700" dir="2700000" algn="tl" rotWithShape="0">
              <a:srgbClr val="333333">
                <a:alpha val="65000"/>
              </a:srgbClr>
            </a:outerShdw>
          </a:effectLst>
        </p:spPr>
      </p:pic>
      <p:pic>
        <p:nvPicPr>
          <p:cNvPr id="59" name="图片 58"/>
          <p:cNvPicPr>
            <a:picLocks noChangeAspect="1"/>
          </p:cNvPicPr>
          <p:nvPr/>
        </p:nvPicPr>
        <p:blipFill>
          <a:blip r:embed="rId3"/>
          <a:stretch>
            <a:fillRect/>
          </a:stretch>
        </p:blipFill>
        <p:spPr>
          <a:xfrm>
            <a:off x="8189905" y="4196051"/>
            <a:ext cx="3553867" cy="131902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28720" y="491801"/>
            <a:ext cx="4334560" cy="830997"/>
          </a:xfrm>
          <a:prstGeom prst="rect">
            <a:avLst/>
          </a:prstGeom>
          <a:noFill/>
        </p:spPr>
        <p:txBody>
          <a:bodyPr wrap="square" rtlCol="0">
            <a:spAutoFit/>
          </a:bodyPr>
          <a:lstStyle/>
          <a:p>
            <a:r>
              <a:rPr lang="zh-CN" altLang="en-US" sz="4800" dirty="0">
                <a:solidFill>
                  <a:schemeClr val="bg1"/>
                </a:solidFill>
                <a:latin typeface="思源黑体 CN Medium" panose="020B0600000000000000" pitchFamily="34" charset="-122"/>
                <a:ea typeface="思源黑体 CN Medium" panose="020B0600000000000000" pitchFamily="34" charset="-122"/>
              </a:rPr>
              <a:t>那我来</a:t>
            </a:r>
            <a:r>
              <a:rPr lang="en-US" altLang="zh-CN" sz="4800" dirty="0">
                <a:solidFill>
                  <a:schemeClr val="bg1"/>
                </a:solidFill>
                <a:latin typeface="思源黑体 CN Medium" panose="020B0600000000000000" pitchFamily="34" charset="-122"/>
                <a:ea typeface="思源黑体 CN Medium" panose="020B0600000000000000" pitchFamily="34" charset="-122"/>
              </a:rPr>
              <a:t>XSS</a:t>
            </a:r>
            <a:r>
              <a:rPr lang="zh-CN" altLang="en-US" sz="4800" dirty="0">
                <a:solidFill>
                  <a:schemeClr val="bg1"/>
                </a:solidFill>
                <a:latin typeface="思源黑体 CN Medium" panose="020B0600000000000000" pitchFamily="34" charset="-122"/>
                <a:ea typeface="思源黑体 CN Medium" panose="020B0600000000000000" pitchFamily="34" charset="-122"/>
              </a:rPr>
              <a:t>一下</a:t>
            </a:r>
          </a:p>
        </p:txBody>
      </p:sp>
      <p:sp>
        <p:nvSpPr>
          <p:cNvPr id="102" name="文本框 101"/>
          <p:cNvSpPr txBox="1"/>
          <p:nvPr/>
        </p:nvSpPr>
        <p:spPr>
          <a:xfrm>
            <a:off x="5027461" y="4079388"/>
            <a:ext cx="926388" cy="369332"/>
          </a:xfrm>
          <a:prstGeom prst="rect">
            <a:avLst/>
          </a:prstGeom>
          <a:noFill/>
        </p:spPr>
        <p:txBody>
          <a:bodyPr wrap="square" rtlCol="0">
            <a:spAutoFit/>
          </a:bodyPr>
          <a:lstStyle/>
          <a:p>
            <a:r>
              <a:rPr lang="zh-CN" altLang="en-US" b="1" dirty="0">
                <a:solidFill>
                  <a:schemeClr val="bg1"/>
                </a:solidFill>
                <a:latin typeface="思源黑体 CN Light" panose="020B0300000000000000" pitchFamily="34" charset="-122"/>
                <a:ea typeface="思源黑体 CN Light" panose="020B0300000000000000" pitchFamily="34" charset="-122"/>
              </a:rPr>
              <a:t>浏览器</a:t>
            </a:r>
          </a:p>
        </p:txBody>
      </p:sp>
      <p:sp>
        <p:nvSpPr>
          <p:cNvPr id="23" name="矩形 22"/>
          <p:cNvSpPr/>
          <p:nvPr/>
        </p:nvSpPr>
        <p:spPr>
          <a:xfrm>
            <a:off x="5627137" y="1868941"/>
            <a:ext cx="937727" cy="369332"/>
          </a:xfrm>
          <a:prstGeom prst="rect">
            <a:avLst/>
          </a:prstGeom>
          <a:noFill/>
          <a:ln>
            <a:solidFill>
              <a:schemeClr val="bg1"/>
            </a:solidFill>
          </a:ln>
        </p:spPr>
        <p:txBody>
          <a:bodyPr wrap="square">
            <a:spAutoFit/>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DOM</a:t>
            </a:r>
            <a:r>
              <a:rPr lang="zh-CN" altLang="en-US" dirty="0">
                <a:solidFill>
                  <a:schemeClr val="bg1"/>
                </a:solidFill>
                <a:latin typeface="思源黑体 CN Regular" panose="020B0500000000000000" pitchFamily="34" charset="-122"/>
                <a:ea typeface="思源黑体 CN Regular" panose="020B0500000000000000" pitchFamily="34" charset="-122"/>
              </a:rPr>
              <a:t>型</a:t>
            </a:r>
          </a:p>
        </p:txBody>
      </p:sp>
      <p:sp>
        <p:nvSpPr>
          <p:cNvPr id="2" name="箭头: 右弧形 1"/>
          <p:cNvSpPr/>
          <p:nvPr/>
        </p:nvSpPr>
        <p:spPr>
          <a:xfrm>
            <a:off x="6242182" y="3026842"/>
            <a:ext cx="569167" cy="1074922"/>
          </a:xfrm>
          <a:prstGeom prst="curved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solidFill>
            </a:endParaRPr>
          </a:p>
        </p:txBody>
      </p:sp>
      <p:sp>
        <p:nvSpPr>
          <p:cNvPr id="3" name="文本框 2"/>
          <p:cNvSpPr txBox="1"/>
          <p:nvPr/>
        </p:nvSpPr>
        <p:spPr>
          <a:xfrm>
            <a:off x="6811349" y="2911154"/>
            <a:ext cx="461665" cy="1537566"/>
          </a:xfrm>
          <a:prstGeom prst="rect">
            <a:avLst/>
          </a:prstGeom>
          <a:noFill/>
        </p:spPr>
        <p:txBody>
          <a:bodyPr vert="eaVert" wrap="square" rtlCol="0">
            <a:spAutoFit/>
          </a:bodyPr>
          <a:lstStyle/>
          <a:p>
            <a:pPr algn="l"/>
            <a:r>
              <a:rPr lang="zh-CN" altLang="en-US" b="1" dirty="0">
                <a:solidFill>
                  <a:schemeClr val="bg1"/>
                </a:solidFill>
                <a:latin typeface="思源黑体 CN Light" panose="020B0300000000000000" pitchFamily="34" charset="-122"/>
                <a:ea typeface="思源黑体 CN Light" panose="020B0300000000000000" pitchFamily="34" charset="-122"/>
              </a:rPr>
              <a:t>发送并返回</a:t>
            </a:r>
          </a:p>
        </p:txBody>
      </p:sp>
      <p:sp>
        <p:nvSpPr>
          <p:cNvPr id="4" name="矩形 3"/>
          <p:cNvSpPr/>
          <p:nvPr/>
        </p:nvSpPr>
        <p:spPr>
          <a:xfrm>
            <a:off x="2547257" y="4784978"/>
            <a:ext cx="8285583" cy="1200329"/>
          </a:xfrm>
          <a:prstGeom prst="rect">
            <a:avLst/>
          </a:prstGeom>
        </p:spPr>
        <p:txBody>
          <a:bodyPr wrap="square">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基于 DOM 的跨站点脚本不需要依赖于服务器端响应的内容，如果某些HTML 页面使用了 document.location、document.URL 或者 document.referer 等 DOM 元素的属性，攻击者 可以利用这些属性植入恶意脚本实施基于 DOM 的跨站点脚本攻击。</a:t>
            </a:r>
          </a:p>
        </p:txBody>
      </p:sp>
      <p:pic>
        <p:nvPicPr>
          <p:cNvPr id="9" name="图片 8" descr="图片包含 屏幕截图&#10;&#10;已生成极高可信度的说明"/>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987049" y="3104609"/>
            <a:ext cx="1108951" cy="91938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01040" y="2003608"/>
            <a:ext cx="10962640" cy="3677866"/>
          </a:xfrm>
          <a:prstGeom prst="rect">
            <a:avLst/>
          </a:prstGeom>
          <a:ln>
            <a:noFill/>
          </a:ln>
          <a:effectLst>
            <a:outerShdw blurRad="292100" dist="139700" dir="2700000" algn="tl" rotWithShape="0">
              <a:srgbClr val="333333">
                <a:alpha val="65000"/>
              </a:srgbClr>
            </a:outerShdw>
          </a:effectLst>
        </p:spPr>
      </p:pic>
      <p:sp>
        <p:nvSpPr>
          <p:cNvPr id="5" name="文本框 4"/>
          <p:cNvSpPr txBox="1"/>
          <p:nvPr/>
        </p:nvSpPr>
        <p:spPr>
          <a:xfrm>
            <a:off x="5149520" y="491801"/>
            <a:ext cx="1892960" cy="830997"/>
          </a:xfrm>
          <a:prstGeom prst="rect">
            <a:avLst/>
          </a:prstGeom>
          <a:noFill/>
        </p:spPr>
        <p:txBody>
          <a:bodyPr wrap="square" rtlCol="0">
            <a:spAutoFit/>
          </a:bodyPr>
          <a:lstStyle/>
          <a:p>
            <a:r>
              <a:rPr lang="zh-CN" altLang="en-US" sz="4800" dirty="0">
                <a:solidFill>
                  <a:schemeClr val="bg1"/>
                </a:solidFill>
                <a:latin typeface="思源黑体 CN Medium" panose="020B0600000000000000" pitchFamily="34" charset="-122"/>
                <a:ea typeface="思源黑体 CN Medium" panose="020B0600000000000000" pitchFamily="34" charset="-122"/>
              </a:rPr>
              <a:t>我弹</a:t>
            </a:r>
            <a:r>
              <a:rPr lang="en-US" altLang="zh-CN" sz="4800" dirty="0">
                <a:solidFill>
                  <a:schemeClr val="bg1"/>
                </a:solidFill>
                <a:latin typeface="思源黑体 CN Medium" panose="020B0600000000000000" pitchFamily="34" charset="-122"/>
                <a:ea typeface="思源黑体 CN Medium" panose="020B0600000000000000" pitchFamily="34" charset="-122"/>
              </a:rPr>
              <a:t>~</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51212" y="491801"/>
            <a:ext cx="6289576" cy="830997"/>
          </a:xfrm>
          <a:prstGeom prst="rect">
            <a:avLst/>
          </a:prstGeom>
          <a:noFill/>
        </p:spPr>
        <p:txBody>
          <a:bodyPr wrap="square" rtlCol="0">
            <a:spAutoFit/>
          </a:bodyPr>
          <a:lstStyle/>
          <a:p>
            <a:r>
              <a:rPr lang="zh-CN" altLang="en-US" sz="4800" dirty="0">
                <a:solidFill>
                  <a:schemeClr val="bg1"/>
                </a:solidFill>
                <a:latin typeface="思源黑体 CN Medium" panose="020B0600000000000000" pitchFamily="34" charset="-122"/>
                <a:ea typeface="思源黑体 CN Medium" panose="020B0600000000000000" pitchFamily="34" charset="-122"/>
              </a:rPr>
              <a:t>漏洞？</a:t>
            </a:r>
            <a:r>
              <a:rPr lang="en-US" altLang="zh-CN" sz="4800" dirty="0">
                <a:solidFill>
                  <a:schemeClr val="bg1"/>
                </a:solidFill>
                <a:latin typeface="思源黑体 CN Medium" panose="020B0600000000000000" pitchFamily="34" charset="-122"/>
                <a:ea typeface="思源黑体 CN Medium" panose="020B0600000000000000" pitchFamily="34" charset="-122"/>
              </a:rPr>
              <a:t>What</a:t>
            </a:r>
            <a:r>
              <a:rPr lang="zh-CN" altLang="en-US" sz="4800" dirty="0">
                <a:solidFill>
                  <a:schemeClr val="bg1"/>
                </a:solidFill>
                <a:latin typeface="思源黑体 CN Medium" panose="020B0600000000000000" pitchFamily="34" charset="-122"/>
                <a:ea typeface="思源黑体 CN Medium" panose="020B0600000000000000" pitchFamily="34" charset="-122"/>
              </a:rPr>
              <a:t> </a:t>
            </a:r>
            <a:r>
              <a:rPr lang="en-US" altLang="zh-CN" sz="4800" dirty="0">
                <a:solidFill>
                  <a:schemeClr val="bg1"/>
                </a:solidFill>
                <a:latin typeface="思源黑体 CN Medium" panose="020B0600000000000000" pitchFamily="34" charset="-122"/>
                <a:ea typeface="思源黑体 CN Medium" panose="020B0600000000000000" pitchFamily="34" charset="-122"/>
              </a:rPr>
              <a:t>the</a:t>
            </a:r>
            <a:r>
              <a:rPr lang="zh-CN" altLang="en-US" sz="4800" dirty="0">
                <a:solidFill>
                  <a:schemeClr val="bg1"/>
                </a:solidFill>
                <a:latin typeface="思源黑体 CN Medium" panose="020B0600000000000000" pitchFamily="34" charset="-122"/>
                <a:ea typeface="思源黑体 CN Medium" panose="020B0600000000000000" pitchFamily="34" charset="-122"/>
              </a:rPr>
              <a:t> </a:t>
            </a:r>
            <a:r>
              <a:rPr lang="en-US" altLang="zh-CN" sz="4800" dirty="0">
                <a:solidFill>
                  <a:schemeClr val="bg1"/>
                </a:solidFill>
                <a:latin typeface="思源黑体 CN Medium" panose="020B0600000000000000" pitchFamily="34" charset="-122"/>
                <a:ea typeface="思源黑体 CN Medium" panose="020B0600000000000000" pitchFamily="34" charset="-122"/>
              </a:rPr>
              <a:t>fuck?</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sp>
        <p:nvSpPr>
          <p:cNvPr id="6" name="文本框 5"/>
          <p:cNvSpPr txBox="1"/>
          <p:nvPr/>
        </p:nvSpPr>
        <p:spPr>
          <a:xfrm>
            <a:off x="5402304" y="1663439"/>
            <a:ext cx="1131169" cy="461665"/>
          </a:xfrm>
          <a:prstGeom prst="rect">
            <a:avLst/>
          </a:prstGeom>
          <a:noFill/>
        </p:spPr>
        <p:txBody>
          <a:bodyPr wrap="square" rtlCol="0">
            <a:spAutoFit/>
          </a:bodyPr>
          <a:lstStyle/>
          <a:p>
            <a:r>
              <a:rPr lang="zh-CN" altLang="en-US" sz="2400" dirty="0">
                <a:solidFill>
                  <a:schemeClr val="bg1"/>
                </a:solidFill>
                <a:latin typeface="思源黑体 CN Medium" panose="020B0600000000000000" pitchFamily="34" charset="-122"/>
                <a:ea typeface="思源黑体 CN Medium" panose="020B0600000000000000" pitchFamily="34" charset="-122"/>
              </a:rPr>
              <a:t>弱口令</a:t>
            </a:r>
          </a:p>
        </p:txBody>
      </p:sp>
      <p:sp>
        <p:nvSpPr>
          <p:cNvPr id="7" name="文本框 6"/>
          <p:cNvSpPr txBox="1"/>
          <p:nvPr/>
        </p:nvSpPr>
        <p:spPr>
          <a:xfrm>
            <a:off x="5410420" y="2703608"/>
            <a:ext cx="1123053" cy="369332"/>
          </a:xfrm>
          <a:prstGeom prst="rect">
            <a:avLst/>
          </a:prstGeom>
          <a:noFill/>
        </p:spPr>
        <p:txBody>
          <a:bodyPr wrap="square" rtlCol="0">
            <a:spAutoFit/>
          </a:bodyPr>
          <a:lstStyle/>
          <a:p>
            <a:r>
              <a:rPr lang="en-US" altLang="zh-CN" dirty="0">
                <a:solidFill>
                  <a:schemeClr val="bg1"/>
                </a:solidFill>
                <a:latin typeface="思源黑体 CN Medium" panose="020B0600000000000000" pitchFamily="34" charset="-122"/>
                <a:ea typeface="思源黑体 CN Medium" panose="020B0600000000000000" pitchFamily="34" charset="-122"/>
              </a:rPr>
              <a:t>SQL</a:t>
            </a:r>
            <a:r>
              <a:rPr lang="zh-CN" altLang="en-US" dirty="0">
                <a:solidFill>
                  <a:schemeClr val="bg1"/>
                </a:solidFill>
                <a:latin typeface="思源黑体 CN Medium" panose="020B0600000000000000" pitchFamily="34" charset="-122"/>
                <a:ea typeface="思源黑体 CN Medium" panose="020B0600000000000000" pitchFamily="34" charset="-122"/>
              </a:rPr>
              <a:t>注射</a:t>
            </a:r>
          </a:p>
        </p:txBody>
      </p:sp>
      <p:sp>
        <p:nvSpPr>
          <p:cNvPr id="8" name="文本框 7"/>
          <p:cNvSpPr txBox="1"/>
          <p:nvPr/>
        </p:nvSpPr>
        <p:spPr>
          <a:xfrm>
            <a:off x="2847241" y="3029620"/>
            <a:ext cx="1123053" cy="369332"/>
          </a:xfrm>
          <a:prstGeom prst="rect">
            <a:avLst/>
          </a:prstGeom>
          <a:noFill/>
        </p:spPr>
        <p:txBody>
          <a:bodyPr wrap="square" rtlCol="0">
            <a:spAutoFit/>
          </a:bodyPr>
          <a:lstStyle/>
          <a:p>
            <a:r>
              <a:rPr lang="en-US" altLang="zh-CN" dirty="0">
                <a:solidFill>
                  <a:schemeClr val="bg1"/>
                </a:solidFill>
                <a:latin typeface="思源黑体 CN Medium" panose="020B0600000000000000" pitchFamily="34" charset="-122"/>
                <a:ea typeface="思源黑体 CN Medium" panose="020B0600000000000000" pitchFamily="34" charset="-122"/>
              </a:rPr>
              <a:t>XSS</a:t>
            </a:r>
            <a:r>
              <a:rPr lang="zh-CN" altLang="en-US" dirty="0">
                <a:solidFill>
                  <a:schemeClr val="bg1"/>
                </a:solidFill>
                <a:latin typeface="思源黑体 CN Medium" panose="020B0600000000000000" pitchFamily="34" charset="-122"/>
                <a:ea typeface="思源黑体 CN Medium" panose="020B0600000000000000" pitchFamily="34" charset="-122"/>
              </a:rPr>
              <a:t>跨站</a:t>
            </a:r>
          </a:p>
        </p:txBody>
      </p:sp>
      <p:sp>
        <p:nvSpPr>
          <p:cNvPr id="9" name="文本框 8"/>
          <p:cNvSpPr txBox="1"/>
          <p:nvPr/>
        </p:nvSpPr>
        <p:spPr>
          <a:xfrm>
            <a:off x="2226310" y="3399155"/>
            <a:ext cx="2663825" cy="383540"/>
          </a:xfrm>
          <a:prstGeom prst="rect">
            <a:avLst/>
          </a:prstGeom>
          <a:noFill/>
        </p:spPr>
        <p:txBody>
          <a:bodyPr wrap="square" rtlCol="0">
            <a:spAutoFit/>
          </a:bodyPr>
          <a:lstStyle/>
          <a:p>
            <a:r>
              <a:rPr lang="en-US" altLang="zh-CN" dirty="0">
                <a:solidFill>
                  <a:schemeClr val="bg1"/>
                </a:solidFill>
                <a:latin typeface="思源黑体 CN Medium" panose="020B0600000000000000" pitchFamily="34" charset="-122"/>
                <a:ea typeface="思源黑体 CN Medium" panose="020B0600000000000000" pitchFamily="34" charset="-122"/>
              </a:rPr>
              <a:t>CSRF</a:t>
            </a:r>
            <a:r>
              <a:rPr lang="zh-CN" altLang="en-US" dirty="0">
                <a:solidFill>
                  <a:schemeClr val="bg1"/>
                </a:solidFill>
                <a:latin typeface="思源黑体 CN Medium" panose="020B0600000000000000" pitchFamily="34" charset="-122"/>
                <a:ea typeface="思源黑体 CN Medium" panose="020B0600000000000000" pitchFamily="34" charset="-122"/>
              </a:rPr>
              <a:t>客户端请求伪造</a:t>
            </a:r>
          </a:p>
        </p:txBody>
      </p:sp>
      <p:sp>
        <p:nvSpPr>
          <p:cNvPr id="10" name="文本框 9"/>
          <p:cNvSpPr txBox="1"/>
          <p:nvPr/>
        </p:nvSpPr>
        <p:spPr>
          <a:xfrm>
            <a:off x="2225657" y="3768284"/>
            <a:ext cx="2366223" cy="369332"/>
          </a:xfrm>
          <a:prstGeom prst="rect">
            <a:avLst/>
          </a:prstGeom>
          <a:noFill/>
        </p:spPr>
        <p:txBody>
          <a:bodyPr wrap="square" rtlCol="0">
            <a:spAutoFit/>
          </a:bodyPr>
          <a:lstStyle/>
          <a:p>
            <a:r>
              <a:rPr lang="en-US" altLang="zh-CN" dirty="0">
                <a:solidFill>
                  <a:schemeClr val="bg1"/>
                </a:solidFill>
                <a:latin typeface="思源黑体 CN Medium" panose="020B0600000000000000" pitchFamily="34" charset="-122"/>
                <a:ea typeface="思源黑体 CN Medium" panose="020B0600000000000000" pitchFamily="34" charset="-122"/>
              </a:rPr>
              <a:t>SSRF</a:t>
            </a:r>
            <a:r>
              <a:rPr lang="zh-CN" altLang="en-US" dirty="0">
                <a:solidFill>
                  <a:schemeClr val="bg1"/>
                </a:solidFill>
                <a:latin typeface="思源黑体 CN Medium" panose="020B0600000000000000" pitchFamily="34" charset="-122"/>
                <a:ea typeface="思源黑体 CN Medium" panose="020B0600000000000000" pitchFamily="34" charset="-122"/>
              </a:rPr>
              <a:t>服务端请求伪造</a:t>
            </a:r>
          </a:p>
        </p:txBody>
      </p:sp>
      <p:sp>
        <p:nvSpPr>
          <p:cNvPr id="11" name="文本框 10"/>
          <p:cNvSpPr txBox="1"/>
          <p:nvPr/>
        </p:nvSpPr>
        <p:spPr>
          <a:xfrm>
            <a:off x="2759827" y="2660288"/>
            <a:ext cx="1297879" cy="369332"/>
          </a:xfrm>
          <a:prstGeom prst="rect">
            <a:avLst/>
          </a:prstGeom>
          <a:noFill/>
        </p:spPr>
        <p:txBody>
          <a:bodyPr wrap="square" rtlCol="0">
            <a:spAutoFit/>
          </a:bodyPr>
          <a:lstStyle/>
          <a:p>
            <a:r>
              <a:rPr lang="en-US" altLang="zh-CN" dirty="0">
                <a:solidFill>
                  <a:schemeClr val="bg1"/>
                </a:solidFill>
                <a:latin typeface="思源黑体 CN Medium" panose="020B0600000000000000" pitchFamily="34" charset="-122"/>
                <a:ea typeface="思源黑体 CN Medium" panose="020B0600000000000000" pitchFamily="34" charset="-122"/>
              </a:rPr>
              <a:t>HTML</a:t>
            </a:r>
            <a:r>
              <a:rPr lang="zh-CN" altLang="en-US" dirty="0">
                <a:solidFill>
                  <a:schemeClr val="bg1"/>
                </a:solidFill>
                <a:latin typeface="思源黑体 CN Medium" panose="020B0600000000000000" pitchFamily="34" charset="-122"/>
                <a:ea typeface="思源黑体 CN Medium" panose="020B0600000000000000" pitchFamily="34" charset="-122"/>
              </a:rPr>
              <a:t>注入</a:t>
            </a:r>
          </a:p>
        </p:txBody>
      </p:sp>
      <p:sp>
        <p:nvSpPr>
          <p:cNvPr id="12" name="文本框 11"/>
          <p:cNvSpPr txBox="1"/>
          <p:nvPr/>
        </p:nvSpPr>
        <p:spPr>
          <a:xfrm>
            <a:off x="5410420" y="3076345"/>
            <a:ext cx="1123053" cy="369332"/>
          </a:xfrm>
          <a:prstGeom prst="rect">
            <a:avLst/>
          </a:prstGeom>
          <a:noFill/>
        </p:spPr>
        <p:txBody>
          <a:bodyPr wrap="square" rtlCol="0">
            <a:spAutoFit/>
          </a:bodyPr>
          <a:lstStyle/>
          <a:p>
            <a:r>
              <a:rPr lang="zh-CN" altLang="en-US" dirty="0">
                <a:solidFill>
                  <a:schemeClr val="bg1"/>
                </a:solidFill>
                <a:latin typeface="思源黑体 CN Medium" panose="020B0600000000000000" pitchFamily="34" charset="-122"/>
                <a:ea typeface="思源黑体 CN Medium" panose="020B0600000000000000" pitchFamily="34" charset="-122"/>
              </a:rPr>
              <a:t>逻辑漏洞</a:t>
            </a:r>
          </a:p>
        </p:txBody>
      </p:sp>
      <p:sp>
        <p:nvSpPr>
          <p:cNvPr id="13" name="文本框 12"/>
          <p:cNvSpPr txBox="1"/>
          <p:nvPr/>
        </p:nvSpPr>
        <p:spPr>
          <a:xfrm>
            <a:off x="5410420" y="3445677"/>
            <a:ext cx="1123053" cy="369332"/>
          </a:xfrm>
          <a:prstGeom prst="rect">
            <a:avLst/>
          </a:prstGeom>
          <a:noFill/>
        </p:spPr>
        <p:txBody>
          <a:bodyPr wrap="square" rtlCol="0">
            <a:spAutoFit/>
          </a:bodyPr>
          <a:lstStyle/>
          <a:p>
            <a:r>
              <a:rPr lang="zh-CN" altLang="en-US" dirty="0">
                <a:solidFill>
                  <a:schemeClr val="bg1"/>
                </a:solidFill>
                <a:latin typeface="思源黑体 CN Medium" panose="020B0600000000000000" pitchFamily="34" charset="-122"/>
                <a:ea typeface="思源黑体 CN Medium" panose="020B0600000000000000" pitchFamily="34" charset="-122"/>
              </a:rPr>
              <a:t>越权漏洞</a:t>
            </a:r>
          </a:p>
        </p:txBody>
      </p:sp>
      <p:sp>
        <p:nvSpPr>
          <p:cNvPr id="14" name="文本框 13"/>
          <p:cNvSpPr txBox="1"/>
          <p:nvPr/>
        </p:nvSpPr>
        <p:spPr>
          <a:xfrm>
            <a:off x="7180145" y="3741487"/>
            <a:ext cx="1123053" cy="369332"/>
          </a:xfrm>
          <a:prstGeom prst="rect">
            <a:avLst/>
          </a:prstGeom>
          <a:noFill/>
        </p:spPr>
        <p:txBody>
          <a:bodyPr wrap="square" rtlCol="0">
            <a:spAutoFit/>
          </a:bodyPr>
          <a:lstStyle/>
          <a:p>
            <a:r>
              <a:rPr lang="zh-CN" altLang="en-US" dirty="0">
                <a:solidFill>
                  <a:schemeClr val="bg1"/>
                </a:solidFill>
                <a:latin typeface="思源黑体 CN Medium" panose="020B0600000000000000" pitchFamily="34" charset="-122"/>
                <a:ea typeface="思源黑体 CN Medium" panose="020B0600000000000000" pitchFamily="34" charset="-122"/>
              </a:rPr>
              <a:t>文件下载</a:t>
            </a:r>
          </a:p>
        </p:txBody>
      </p:sp>
      <p:sp>
        <p:nvSpPr>
          <p:cNvPr id="19" name="文本框 18"/>
          <p:cNvSpPr txBox="1"/>
          <p:nvPr/>
        </p:nvSpPr>
        <p:spPr>
          <a:xfrm>
            <a:off x="7180145" y="2676811"/>
            <a:ext cx="1123053" cy="369332"/>
          </a:xfrm>
          <a:prstGeom prst="rect">
            <a:avLst/>
          </a:prstGeom>
          <a:noFill/>
        </p:spPr>
        <p:txBody>
          <a:bodyPr wrap="square" rtlCol="0">
            <a:spAutoFit/>
          </a:bodyPr>
          <a:lstStyle/>
          <a:p>
            <a:r>
              <a:rPr lang="zh-CN" altLang="en-US" dirty="0">
                <a:solidFill>
                  <a:schemeClr val="bg1"/>
                </a:solidFill>
                <a:latin typeface="思源黑体 CN Medium" panose="020B0600000000000000" pitchFamily="34" charset="-122"/>
                <a:ea typeface="思源黑体 CN Medium" panose="020B0600000000000000" pitchFamily="34" charset="-122"/>
              </a:rPr>
              <a:t>文件读取</a:t>
            </a:r>
          </a:p>
        </p:txBody>
      </p:sp>
      <p:sp>
        <p:nvSpPr>
          <p:cNvPr id="20" name="文本框 19"/>
          <p:cNvSpPr txBox="1"/>
          <p:nvPr/>
        </p:nvSpPr>
        <p:spPr>
          <a:xfrm>
            <a:off x="7180145" y="3049548"/>
            <a:ext cx="1123053" cy="369332"/>
          </a:xfrm>
          <a:prstGeom prst="rect">
            <a:avLst/>
          </a:prstGeom>
          <a:noFill/>
        </p:spPr>
        <p:txBody>
          <a:bodyPr wrap="square" rtlCol="0">
            <a:spAutoFit/>
          </a:bodyPr>
          <a:lstStyle/>
          <a:p>
            <a:r>
              <a:rPr lang="zh-CN" altLang="en-US" dirty="0">
                <a:solidFill>
                  <a:schemeClr val="bg1"/>
                </a:solidFill>
                <a:latin typeface="思源黑体 CN Medium" panose="020B0600000000000000" pitchFamily="34" charset="-122"/>
                <a:ea typeface="思源黑体 CN Medium" panose="020B0600000000000000" pitchFamily="34" charset="-122"/>
              </a:rPr>
              <a:t>文件上传</a:t>
            </a:r>
          </a:p>
        </p:txBody>
      </p:sp>
      <p:sp>
        <p:nvSpPr>
          <p:cNvPr id="21" name="文本框 20"/>
          <p:cNvSpPr txBox="1"/>
          <p:nvPr/>
        </p:nvSpPr>
        <p:spPr>
          <a:xfrm>
            <a:off x="7180145" y="3418880"/>
            <a:ext cx="1123053" cy="369332"/>
          </a:xfrm>
          <a:prstGeom prst="rect">
            <a:avLst/>
          </a:prstGeom>
          <a:noFill/>
        </p:spPr>
        <p:txBody>
          <a:bodyPr wrap="square" rtlCol="0">
            <a:spAutoFit/>
          </a:bodyPr>
          <a:lstStyle/>
          <a:p>
            <a:r>
              <a:rPr lang="zh-CN" altLang="en-US" dirty="0">
                <a:solidFill>
                  <a:schemeClr val="bg1"/>
                </a:solidFill>
                <a:latin typeface="思源黑体 CN Medium" panose="020B0600000000000000" pitchFamily="34" charset="-122"/>
                <a:ea typeface="思源黑体 CN Medium" panose="020B0600000000000000" pitchFamily="34" charset="-122"/>
              </a:rPr>
              <a:t>文件包含</a:t>
            </a:r>
          </a:p>
        </p:txBody>
      </p:sp>
      <p:sp>
        <p:nvSpPr>
          <p:cNvPr id="22" name="文本框 21"/>
          <p:cNvSpPr txBox="1"/>
          <p:nvPr/>
        </p:nvSpPr>
        <p:spPr>
          <a:xfrm>
            <a:off x="5273281" y="3768284"/>
            <a:ext cx="1397329" cy="369332"/>
          </a:xfrm>
          <a:prstGeom prst="rect">
            <a:avLst/>
          </a:prstGeom>
          <a:noFill/>
        </p:spPr>
        <p:txBody>
          <a:bodyPr wrap="square" rtlCol="0">
            <a:spAutoFit/>
          </a:bodyPr>
          <a:lstStyle/>
          <a:p>
            <a:r>
              <a:rPr lang="zh-CN" altLang="en-US" dirty="0">
                <a:solidFill>
                  <a:schemeClr val="bg1"/>
                </a:solidFill>
                <a:latin typeface="思源黑体 CN Medium" panose="020B0600000000000000" pitchFamily="34" charset="-122"/>
                <a:ea typeface="思源黑体 CN Medium" panose="020B0600000000000000" pitchFamily="34" charset="-122"/>
              </a:rPr>
              <a:t>未授权访问</a:t>
            </a:r>
          </a:p>
        </p:txBody>
      </p:sp>
      <p:sp>
        <p:nvSpPr>
          <p:cNvPr id="25" name="文本框 24"/>
          <p:cNvSpPr txBox="1"/>
          <p:nvPr/>
        </p:nvSpPr>
        <p:spPr>
          <a:xfrm>
            <a:off x="8999571" y="2680811"/>
            <a:ext cx="1123053" cy="646331"/>
          </a:xfrm>
          <a:prstGeom prst="rect">
            <a:avLst/>
          </a:prstGeom>
          <a:noFill/>
        </p:spPr>
        <p:txBody>
          <a:bodyPr wrap="square" rtlCol="0">
            <a:spAutoFit/>
          </a:bodyPr>
          <a:lstStyle/>
          <a:p>
            <a:r>
              <a:rPr lang="zh-CN" altLang="en-US" dirty="0">
                <a:solidFill>
                  <a:schemeClr val="bg1"/>
                </a:solidFill>
                <a:latin typeface="思源黑体 CN Medium" panose="020B0600000000000000" pitchFamily="34" charset="-122"/>
                <a:ea typeface="思源黑体 CN Medium" panose="020B0600000000000000" pitchFamily="34" charset="-122"/>
              </a:rPr>
              <a:t>代码注入</a:t>
            </a:r>
            <a:r>
              <a:rPr lang="en-US" altLang="zh-CN" dirty="0">
                <a:solidFill>
                  <a:schemeClr val="bg1"/>
                </a:solidFill>
                <a:latin typeface="思源黑体 CN Medium" panose="020B0600000000000000" pitchFamily="34" charset="-122"/>
                <a:ea typeface="思源黑体 CN Medium" panose="020B0600000000000000" pitchFamily="34" charset="-122"/>
              </a:rPr>
              <a:t>	</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
        <p:nvSpPr>
          <p:cNvPr id="26" name="文本框 25"/>
          <p:cNvSpPr txBox="1"/>
          <p:nvPr/>
        </p:nvSpPr>
        <p:spPr>
          <a:xfrm>
            <a:off x="8999571" y="3053548"/>
            <a:ext cx="1123053" cy="369332"/>
          </a:xfrm>
          <a:prstGeom prst="rect">
            <a:avLst/>
          </a:prstGeom>
          <a:noFill/>
        </p:spPr>
        <p:txBody>
          <a:bodyPr wrap="square" rtlCol="0">
            <a:spAutoFit/>
          </a:bodyPr>
          <a:lstStyle/>
          <a:p>
            <a:r>
              <a:rPr lang="zh-CN" altLang="en-US" dirty="0">
                <a:solidFill>
                  <a:schemeClr val="bg1"/>
                </a:solidFill>
                <a:latin typeface="思源黑体 CN Medium" panose="020B0600000000000000" pitchFamily="34" charset="-122"/>
                <a:ea typeface="思源黑体 CN Medium" panose="020B0600000000000000" pitchFamily="34" charset="-122"/>
              </a:rPr>
              <a:t>命令执行</a:t>
            </a:r>
          </a:p>
        </p:txBody>
      </p:sp>
      <p:sp>
        <p:nvSpPr>
          <p:cNvPr id="30" name="文本框 29"/>
          <p:cNvSpPr txBox="1"/>
          <p:nvPr/>
        </p:nvSpPr>
        <p:spPr>
          <a:xfrm>
            <a:off x="8999569" y="3758506"/>
            <a:ext cx="1123053" cy="369332"/>
          </a:xfrm>
          <a:prstGeom prst="rect">
            <a:avLst/>
          </a:prstGeom>
          <a:noFill/>
        </p:spPr>
        <p:txBody>
          <a:bodyPr wrap="square" rtlCol="0">
            <a:spAutoFit/>
          </a:bodyPr>
          <a:lstStyle/>
          <a:p>
            <a:r>
              <a:rPr lang="zh-CN" altLang="en-US" dirty="0">
                <a:solidFill>
                  <a:schemeClr val="bg1"/>
                </a:solidFill>
                <a:latin typeface="思源黑体 CN Medium" panose="020B0600000000000000" pitchFamily="34" charset="-122"/>
                <a:ea typeface="思源黑体 CN Medium" panose="020B0600000000000000" pitchFamily="34" charset="-122"/>
              </a:rPr>
              <a:t>威胁情报</a:t>
            </a:r>
          </a:p>
        </p:txBody>
      </p:sp>
      <p:sp>
        <p:nvSpPr>
          <p:cNvPr id="2" name="矩形 1"/>
          <p:cNvSpPr/>
          <p:nvPr/>
        </p:nvSpPr>
        <p:spPr>
          <a:xfrm>
            <a:off x="2126973" y="2554360"/>
            <a:ext cx="2544417" cy="166977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5162244" y="2564065"/>
            <a:ext cx="1551068" cy="166977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6966137" y="2554360"/>
            <a:ext cx="1551068" cy="166977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765381" y="2583993"/>
            <a:ext cx="1551068" cy="166977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右中括号 36"/>
          <p:cNvSpPr/>
          <p:nvPr/>
        </p:nvSpPr>
        <p:spPr>
          <a:xfrm rot="5400000">
            <a:off x="6126917" y="410781"/>
            <a:ext cx="189588" cy="8189476"/>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dirty="0">
              <a:solidFill>
                <a:srgbClr val="FF0000"/>
              </a:solidFill>
              <a:highlight>
                <a:srgbClr val="FFFF00"/>
              </a:highlight>
            </a:endParaRPr>
          </a:p>
        </p:txBody>
      </p:sp>
      <p:sp>
        <p:nvSpPr>
          <p:cNvPr id="38" name="文本框 37"/>
          <p:cNvSpPr txBox="1"/>
          <p:nvPr/>
        </p:nvSpPr>
        <p:spPr>
          <a:xfrm>
            <a:off x="2126973" y="4810539"/>
            <a:ext cx="8189476" cy="646331"/>
          </a:xfrm>
          <a:prstGeom prst="rect">
            <a:avLst/>
          </a:prstGeom>
          <a:noFill/>
        </p:spPr>
        <p:txBody>
          <a:bodyPr wrap="square" rtlCol="0">
            <a:spAutoFit/>
          </a:bodyPr>
          <a:lstStyle/>
          <a:p>
            <a:r>
              <a:rPr lang="zh-CN" altLang="en-US" dirty="0">
                <a:solidFill>
                  <a:schemeClr val="bg1"/>
                </a:solidFill>
                <a:latin typeface="思源黑体 CN Regular" panose="020B0500000000000000" pitchFamily="34" charset="-122"/>
                <a:ea typeface="思源黑体 CN Regular" panose="020B0500000000000000" pitchFamily="34" charset="-122"/>
              </a:rPr>
              <a:t>这里不得不说一下网站的一些前后端结构，前端是发生在浏览器上的，后端是发生在服务器上的。</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849875" y="491801"/>
            <a:ext cx="2492251" cy="830997"/>
          </a:xfrm>
          <a:prstGeom prst="rect">
            <a:avLst/>
          </a:prstGeom>
          <a:noFill/>
        </p:spPr>
        <p:txBody>
          <a:bodyPr wrap="square" rtlCol="0">
            <a:spAutoFit/>
          </a:bodyPr>
          <a:lstStyle/>
          <a:p>
            <a:r>
              <a:rPr lang="en-US" altLang="zh-CN" sz="4800" dirty="0">
                <a:solidFill>
                  <a:schemeClr val="bg1"/>
                </a:solidFill>
                <a:latin typeface="思源黑体 CN Medium" panose="020B0600000000000000" pitchFamily="34" charset="-122"/>
                <a:ea typeface="思源黑体 CN Medium" panose="020B0600000000000000" pitchFamily="34" charset="-122"/>
              </a:rPr>
              <a:t>XSS</a:t>
            </a:r>
            <a:r>
              <a:rPr lang="zh-CN" altLang="en-US" sz="4800" dirty="0">
                <a:solidFill>
                  <a:schemeClr val="bg1"/>
                </a:solidFill>
                <a:latin typeface="思源黑体 CN Medium" panose="020B0600000000000000" pitchFamily="34" charset="-122"/>
                <a:ea typeface="思源黑体 CN Medium" panose="020B0600000000000000" pitchFamily="34" charset="-122"/>
              </a:rPr>
              <a:t>盲打</a:t>
            </a:r>
          </a:p>
        </p:txBody>
      </p:sp>
      <p:pic>
        <p:nvPicPr>
          <p:cNvPr id="2" name="图片 1"/>
          <p:cNvPicPr>
            <a:picLocks noChangeAspect="1"/>
          </p:cNvPicPr>
          <p:nvPr/>
        </p:nvPicPr>
        <p:blipFill>
          <a:blip r:embed="rId2"/>
          <a:stretch>
            <a:fillRect/>
          </a:stretch>
        </p:blipFill>
        <p:spPr>
          <a:xfrm>
            <a:off x="360387" y="1688841"/>
            <a:ext cx="6623974" cy="4395475"/>
          </a:xfrm>
          <a:prstGeom prst="rect">
            <a:avLst/>
          </a:prstGeom>
          <a:ln>
            <a:noFill/>
          </a:ln>
          <a:effectLst>
            <a:outerShdw blurRad="292100" dist="139700" dir="2700000" algn="tl" rotWithShape="0">
              <a:srgbClr val="333333">
                <a:alpha val="65000"/>
              </a:srgbClr>
            </a:outerShdw>
          </a:effectLst>
        </p:spPr>
      </p:pic>
      <p:sp>
        <p:nvSpPr>
          <p:cNvPr id="3" name="文本框 2"/>
          <p:cNvSpPr txBox="1"/>
          <p:nvPr/>
        </p:nvSpPr>
        <p:spPr>
          <a:xfrm>
            <a:off x="7520474" y="3424913"/>
            <a:ext cx="4058816" cy="923330"/>
          </a:xfrm>
          <a:prstGeom prst="rect">
            <a:avLst/>
          </a:prstGeom>
          <a:noFill/>
        </p:spPr>
        <p:txBody>
          <a:bodyPr wrap="square" rtlCol="0">
            <a:spAutoFit/>
          </a:bodyPr>
          <a:lstStyle/>
          <a:p>
            <a:pPr algn="l"/>
            <a:r>
              <a:rPr lang="zh-CN" altLang="en-US" b="1" dirty="0">
                <a:solidFill>
                  <a:schemeClr val="bg1"/>
                </a:solidFill>
                <a:latin typeface="思源黑体 CN Light" panose="020B0300000000000000" pitchFamily="34" charset="-122"/>
                <a:ea typeface="思源黑体 CN Light" panose="020B0300000000000000" pitchFamily="34" charset="-122"/>
              </a:rPr>
              <a:t>假设：</a:t>
            </a:r>
            <a:endParaRPr lang="en-US" altLang="zh-CN" b="1" dirty="0">
              <a:solidFill>
                <a:schemeClr val="bg1"/>
              </a:solidFill>
              <a:latin typeface="思源黑体 CN Light" panose="020B0300000000000000" pitchFamily="34" charset="-122"/>
              <a:ea typeface="思源黑体 CN Light" panose="020B0300000000000000" pitchFamily="34" charset="-122"/>
            </a:endParaRPr>
          </a:p>
          <a:p>
            <a:pPr algn="l"/>
            <a:r>
              <a:rPr lang="zh-CN" altLang="en-US" b="1" dirty="0">
                <a:solidFill>
                  <a:schemeClr val="bg1"/>
                </a:solidFill>
                <a:latin typeface="思源黑体 CN Light" panose="020B0300000000000000" pitchFamily="34" charset="-122"/>
                <a:ea typeface="思源黑体 CN Light" panose="020B0300000000000000" pitchFamily="34" charset="-122"/>
              </a:rPr>
              <a:t>客户的网站（留言板），我们要进行</a:t>
            </a:r>
            <a:r>
              <a:rPr lang="en-US" altLang="zh-CN" b="1" dirty="0">
                <a:solidFill>
                  <a:schemeClr val="bg1"/>
                </a:solidFill>
                <a:latin typeface="思源黑体 CN Light" panose="020B0300000000000000" pitchFamily="34" charset="-122"/>
                <a:ea typeface="思源黑体 CN Light" panose="020B0300000000000000" pitchFamily="34" charset="-122"/>
              </a:rPr>
              <a:t>XSS</a:t>
            </a:r>
            <a:r>
              <a:rPr lang="zh-CN" altLang="en-US" b="1" dirty="0">
                <a:solidFill>
                  <a:schemeClr val="bg1"/>
                </a:solidFill>
                <a:latin typeface="思源黑体 CN Light" panose="020B0300000000000000" pitchFamily="34" charset="-122"/>
                <a:ea typeface="思源黑体 CN Light" panose="020B0300000000000000" pitchFamily="34" charset="-122"/>
              </a:rPr>
              <a:t>测试。</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58106" y="491801"/>
            <a:ext cx="7275788" cy="830997"/>
          </a:xfrm>
          <a:prstGeom prst="rect">
            <a:avLst/>
          </a:prstGeom>
          <a:noFill/>
        </p:spPr>
        <p:txBody>
          <a:bodyPr wrap="square" rtlCol="0">
            <a:spAutoFit/>
          </a:bodyPr>
          <a:lstStyle/>
          <a:p>
            <a:r>
              <a:rPr lang="zh-CN" altLang="en-US" sz="4800" dirty="0">
                <a:solidFill>
                  <a:schemeClr val="bg1"/>
                </a:solidFill>
                <a:latin typeface="思源黑体 CN Medium" panose="020B0600000000000000" pitchFamily="34" charset="-122"/>
                <a:ea typeface="思源黑体 CN Medium" panose="020B0600000000000000" pitchFamily="34" charset="-122"/>
              </a:rPr>
              <a:t>点我链接，你就被我黑了</a:t>
            </a:r>
            <a:r>
              <a:rPr lang="en-US" altLang="zh-CN" sz="4800" dirty="0">
                <a:solidFill>
                  <a:schemeClr val="bg1"/>
                </a:solidFill>
                <a:latin typeface="思源黑体 CN Medium" panose="020B0600000000000000" pitchFamily="34" charset="-122"/>
                <a:ea typeface="思源黑体 CN Medium" panose="020B0600000000000000" pitchFamily="34" charset="-122"/>
              </a:rPr>
              <a:t>~</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sp>
        <p:nvSpPr>
          <p:cNvPr id="2" name="矩形 1"/>
          <p:cNvSpPr/>
          <p:nvPr/>
        </p:nvSpPr>
        <p:spPr>
          <a:xfrm>
            <a:off x="2194033" y="5091795"/>
            <a:ext cx="7803931" cy="584775"/>
          </a:xfrm>
          <a:prstGeom prst="rect">
            <a:avLst/>
          </a:prstGeom>
          <a:ln>
            <a:solidFill>
              <a:schemeClr val="bg1"/>
            </a:solidFill>
          </a:ln>
        </p:spPr>
        <p:txBody>
          <a:bodyPr wrap="none">
            <a:spAutoFit/>
          </a:bodyPr>
          <a:lstStyle/>
          <a:p>
            <a:r>
              <a:rPr lang="zh-CN" altLang="en-US" sz="3200" dirty="0">
                <a:solidFill>
                  <a:schemeClr val="bg1"/>
                </a:solidFill>
                <a:latin typeface="思源黑体 CN Bold" panose="020B0800000000000000" pitchFamily="34" charset="-122"/>
                <a:ea typeface="思源黑体 CN Bold" panose="020B0800000000000000" pitchFamily="34" charset="-122"/>
              </a:rPr>
              <a:t>document.getElementById</a:t>
            </a:r>
            <a:r>
              <a:rPr lang="en-US" altLang="zh-CN" sz="3200" dirty="0">
                <a:solidFill>
                  <a:schemeClr val="bg1"/>
                </a:solidFill>
                <a:latin typeface="思源黑体 CN Bold" panose="020B0800000000000000" pitchFamily="34" charset="-122"/>
                <a:ea typeface="思源黑体 CN Bold" panose="020B0800000000000000" pitchFamily="34" charset="-122"/>
              </a:rPr>
              <a:t>().submit()</a:t>
            </a:r>
            <a:endParaRPr lang="zh-CN" altLang="en-US" sz="3200" dirty="0">
              <a:solidFill>
                <a:schemeClr val="bg1"/>
              </a:solidFill>
              <a:latin typeface="思源黑体 CN Bold" panose="020B0800000000000000" pitchFamily="34" charset="-122"/>
              <a:ea typeface="思源黑体 CN Bold" panose="020B0800000000000000" pitchFamily="34" charset="-122"/>
            </a:endParaRPr>
          </a:p>
        </p:txBody>
      </p:sp>
      <p:sp>
        <p:nvSpPr>
          <p:cNvPr id="3" name="矩形 2"/>
          <p:cNvSpPr/>
          <p:nvPr/>
        </p:nvSpPr>
        <p:spPr>
          <a:xfrm>
            <a:off x="3346578" y="1926283"/>
            <a:ext cx="5498842" cy="369332"/>
          </a:xfrm>
          <a:prstGeom prst="rect">
            <a:avLst/>
          </a:prstGeom>
        </p:spPr>
        <p:txBody>
          <a:bodyPr wrap="square">
            <a:spAutoFit/>
          </a:bodyPr>
          <a:lstStyle/>
          <a:p>
            <a:r>
              <a:rPr lang="en-US" altLang="zh-CN" i="1" dirty="0">
                <a:solidFill>
                  <a:schemeClr val="bg1"/>
                </a:solidFill>
                <a:latin typeface="思源黑体 CN Bold" panose="020B0800000000000000" pitchFamily="34" charset="-122"/>
                <a:ea typeface="思源黑体 CN Bold" panose="020B0800000000000000" pitchFamily="34" charset="-122"/>
              </a:rPr>
              <a:t>CSRF</a:t>
            </a:r>
            <a:r>
              <a:rPr lang="zh-CN" altLang="en-US" dirty="0">
                <a:solidFill>
                  <a:schemeClr val="bg1"/>
                </a:solidFill>
                <a:latin typeface="思源黑体 CN Bold" panose="020B0800000000000000" pitchFamily="34" charset="-122"/>
                <a:ea typeface="思源黑体 CN Bold" panose="020B0800000000000000" pitchFamily="34" charset="-122"/>
              </a:rPr>
              <a:t>（</a:t>
            </a:r>
            <a:r>
              <a:rPr lang="en-US" altLang="zh-CN" dirty="0">
                <a:solidFill>
                  <a:schemeClr val="bg1"/>
                </a:solidFill>
                <a:latin typeface="思源黑体 CN Bold" panose="020B0800000000000000" pitchFamily="34" charset="-122"/>
                <a:ea typeface="思源黑体 CN Bold" panose="020B0800000000000000" pitchFamily="34" charset="-122"/>
              </a:rPr>
              <a:t>Cross-site request forgery</a:t>
            </a:r>
            <a:r>
              <a:rPr lang="zh-CN" altLang="en-US" dirty="0">
                <a:solidFill>
                  <a:schemeClr val="bg1"/>
                </a:solidFill>
                <a:latin typeface="思源黑体 CN Bold" panose="020B0800000000000000" pitchFamily="34" charset="-122"/>
                <a:ea typeface="思源黑体 CN Bold" panose="020B0800000000000000" pitchFamily="34" charset="-122"/>
              </a:rPr>
              <a:t>）跨站请求伪造</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6987" y="2947066"/>
            <a:ext cx="1219200" cy="1219200"/>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937" y="2899778"/>
            <a:ext cx="1219200" cy="1219200"/>
          </a:xfrm>
          <a:prstGeom prst="rect">
            <a:avLst/>
          </a:prstGeom>
        </p:spPr>
      </p:pic>
      <p:sp>
        <p:nvSpPr>
          <p:cNvPr id="14" name="矩形 13"/>
          <p:cNvSpPr/>
          <p:nvPr/>
        </p:nvSpPr>
        <p:spPr>
          <a:xfrm>
            <a:off x="3638937" y="2852490"/>
            <a:ext cx="2472613" cy="131377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243" y="3215707"/>
            <a:ext cx="962025" cy="609600"/>
          </a:xfrm>
          <a:prstGeom prst="rect">
            <a:avLst/>
          </a:prstGeom>
        </p:spPr>
      </p:pic>
      <p:sp>
        <p:nvSpPr>
          <p:cNvPr id="17" name="箭头: 左 16"/>
          <p:cNvSpPr/>
          <p:nvPr/>
        </p:nvSpPr>
        <p:spPr>
          <a:xfrm>
            <a:off x="6408065" y="3315705"/>
            <a:ext cx="1408922" cy="378000"/>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8" name="文本框 17"/>
          <p:cNvSpPr txBox="1"/>
          <p:nvPr/>
        </p:nvSpPr>
        <p:spPr>
          <a:xfrm>
            <a:off x="6876661" y="3031041"/>
            <a:ext cx="750019" cy="369332"/>
          </a:xfrm>
          <a:prstGeom prst="rect">
            <a:avLst/>
          </a:prstGeom>
          <a:noFill/>
        </p:spPr>
        <p:txBody>
          <a:bodyPr wrap="square" rtlCol="0">
            <a:spAutoFit/>
          </a:bodyPr>
          <a:lstStyle/>
          <a:p>
            <a:pPr algn="l"/>
            <a:r>
              <a:rPr lang="zh-CN" altLang="en-US" b="1" dirty="0">
                <a:solidFill>
                  <a:schemeClr val="bg1"/>
                </a:solidFill>
                <a:latin typeface="思源黑体 CN Light" panose="020B0300000000000000" pitchFamily="34" charset="-122"/>
                <a:ea typeface="思源黑体 CN Light" panose="020B0300000000000000" pitchFamily="34" charset="-122"/>
              </a:rPr>
              <a:t>发现</a:t>
            </a:r>
          </a:p>
        </p:txBody>
      </p:sp>
      <p:sp>
        <p:nvSpPr>
          <p:cNvPr id="19" name="箭头: 下 18"/>
          <p:cNvSpPr/>
          <p:nvPr/>
        </p:nvSpPr>
        <p:spPr>
          <a:xfrm>
            <a:off x="8237587" y="4215701"/>
            <a:ext cx="378000" cy="7053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0" name="箭头: 上 19"/>
          <p:cNvSpPr/>
          <p:nvPr/>
        </p:nvSpPr>
        <p:spPr>
          <a:xfrm>
            <a:off x="4495800" y="4293128"/>
            <a:ext cx="379443" cy="671804"/>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1" name="文本框 20"/>
          <p:cNvSpPr txBox="1"/>
          <p:nvPr/>
        </p:nvSpPr>
        <p:spPr>
          <a:xfrm>
            <a:off x="8628045" y="4243694"/>
            <a:ext cx="461665" cy="798666"/>
          </a:xfrm>
          <a:prstGeom prst="rect">
            <a:avLst/>
          </a:prstGeom>
          <a:noFill/>
        </p:spPr>
        <p:txBody>
          <a:bodyPr vert="eaVert" wrap="square" rtlCol="0">
            <a:spAutoFit/>
          </a:bodyPr>
          <a:lstStyle/>
          <a:p>
            <a:pPr algn="l"/>
            <a:r>
              <a:rPr lang="zh-CN" altLang="en-US" b="1" dirty="0">
                <a:solidFill>
                  <a:schemeClr val="bg1"/>
                </a:solidFill>
                <a:latin typeface="思源黑体 CN Light" panose="020B0300000000000000" pitchFamily="34" charset="-122"/>
                <a:ea typeface="思源黑体 CN Light" panose="020B0300000000000000" pitchFamily="34" charset="-122"/>
              </a:rPr>
              <a:t>利用</a:t>
            </a:r>
          </a:p>
        </p:txBody>
      </p:sp>
      <p:sp>
        <p:nvSpPr>
          <p:cNvPr id="22" name="文本框 21"/>
          <p:cNvSpPr txBox="1"/>
          <p:nvPr/>
        </p:nvSpPr>
        <p:spPr>
          <a:xfrm>
            <a:off x="3995265" y="4398791"/>
            <a:ext cx="461665" cy="798666"/>
          </a:xfrm>
          <a:prstGeom prst="rect">
            <a:avLst/>
          </a:prstGeom>
          <a:noFill/>
        </p:spPr>
        <p:txBody>
          <a:bodyPr vert="eaVert" wrap="square" rtlCol="0">
            <a:spAutoFit/>
          </a:bodyPr>
          <a:lstStyle/>
          <a:p>
            <a:pPr algn="l"/>
            <a:r>
              <a:rPr lang="zh-CN" altLang="en-US" b="1" dirty="0">
                <a:solidFill>
                  <a:schemeClr val="bg1"/>
                </a:solidFill>
                <a:latin typeface="思源黑体 CN Light" panose="020B0300000000000000" pitchFamily="34" charset="-122"/>
                <a:ea typeface="思源黑体 CN Light" panose="020B0300000000000000" pitchFamily="34" charset="-122"/>
              </a:rPr>
              <a:t>发送</a:t>
            </a:r>
          </a:p>
        </p:txBody>
      </p:sp>
      <p:sp>
        <p:nvSpPr>
          <p:cNvPr id="23" name="箭头: 下 22"/>
          <p:cNvSpPr/>
          <p:nvPr/>
        </p:nvSpPr>
        <p:spPr>
          <a:xfrm>
            <a:off x="5064243" y="4287539"/>
            <a:ext cx="378000" cy="677394"/>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4" name="文本框 23"/>
          <p:cNvSpPr txBox="1"/>
          <p:nvPr/>
        </p:nvSpPr>
        <p:spPr>
          <a:xfrm>
            <a:off x="5458188" y="4398791"/>
            <a:ext cx="461665" cy="798666"/>
          </a:xfrm>
          <a:prstGeom prst="rect">
            <a:avLst/>
          </a:prstGeom>
          <a:noFill/>
        </p:spPr>
        <p:txBody>
          <a:bodyPr vert="eaVert" wrap="square" rtlCol="0">
            <a:spAutoFit/>
          </a:bodyPr>
          <a:lstStyle/>
          <a:p>
            <a:pPr algn="l"/>
            <a:r>
              <a:rPr lang="zh-CN" altLang="en-US" b="1" dirty="0">
                <a:solidFill>
                  <a:schemeClr val="bg1"/>
                </a:solidFill>
                <a:latin typeface="思源黑体 CN Light" panose="020B0300000000000000" pitchFamily="34" charset="-122"/>
                <a:ea typeface="思源黑体 CN Light" panose="020B0300000000000000" pitchFamily="34" charset="-122"/>
              </a:rPr>
              <a:t>点击</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58106" y="491801"/>
            <a:ext cx="7275788" cy="830997"/>
          </a:xfrm>
          <a:prstGeom prst="rect">
            <a:avLst/>
          </a:prstGeom>
          <a:noFill/>
        </p:spPr>
        <p:txBody>
          <a:bodyPr wrap="square" rtlCol="0">
            <a:spAutoFit/>
          </a:bodyPr>
          <a:lstStyle/>
          <a:p>
            <a:r>
              <a:rPr lang="zh-CN" altLang="en-US" sz="4800" dirty="0">
                <a:solidFill>
                  <a:schemeClr val="bg1"/>
                </a:solidFill>
                <a:latin typeface="思源黑体 CN Medium" panose="020B0600000000000000" pitchFamily="34" charset="-122"/>
                <a:ea typeface="思源黑体 CN Medium" panose="020B0600000000000000" pitchFamily="34" charset="-122"/>
              </a:rPr>
              <a:t>点我链接，你就被我黑了</a:t>
            </a:r>
            <a:r>
              <a:rPr lang="en-US" altLang="zh-CN" sz="4800" dirty="0">
                <a:solidFill>
                  <a:schemeClr val="bg1"/>
                </a:solidFill>
                <a:latin typeface="思源黑体 CN Medium" panose="020B0600000000000000" pitchFamily="34" charset="-122"/>
                <a:ea typeface="思源黑体 CN Medium" panose="020B0600000000000000" pitchFamily="34" charset="-122"/>
              </a:rPr>
              <a:t>~</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pic>
        <p:nvPicPr>
          <p:cNvPr id="4" name="图片 3"/>
          <p:cNvPicPr>
            <a:picLocks noChangeAspect="1"/>
          </p:cNvPicPr>
          <p:nvPr/>
        </p:nvPicPr>
        <p:blipFill>
          <a:blip r:embed="rId2"/>
          <a:stretch>
            <a:fillRect/>
          </a:stretch>
        </p:blipFill>
        <p:spPr>
          <a:xfrm>
            <a:off x="3177402" y="1535621"/>
            <a:ext cx="5837196" cy="48953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458106" y="491801"/>
            <a:ext cx="7275788" cy="830997"/>
          </a:xfrm>
          <a:prstGeom prst="rect">
            <a:avLst/>
          </a:prstGeom>
          <a:noFill/>
        </p:spPr>
        <p:txBody>
          <a:bodyPr wrap="square" rtlCol="0">
            <a:spAutoFit/>
          </a:bodyPr>
          <a:lstStyle/>
          <a:p>
            <a:r>
              <a:rPr lang="en-US" altLang="zh-CN" sz="4800" dirty="0">
                <a:solidFill>
                  <a:schemeClr val="bg1"/>
                </a:solidFill>
                <a:latin typeface="思源黑体 CN Medium" panose="020B0600000000000000" pitchFamily="34" charset="-122"/>
                <a:ea typeface="思源黑体 CN Medium" panose="020B0600000000000000" pitchFamily="34" charset="-122"/>
              </a:rPr>
              <a:t>SSRF</a:t>
            </a:r>
            <a:r>
              <a:rPr lang="zh-CN" altLang="en-US" sz="4800" dirty="0">
                <a:solidFill>
                  <a:schemeClr val="bg1"/>
                </a:solidFill>
                <a:latin typeface="思源黑体 CN Medium" panose="020B0600000000000000" pitchFamily="34" charset="-122"/>
                <a:ea typeface="思源黑体 CN Medium" panose="020B0600000000000000" pitchFamily="34" charset="-122"/>
              </a:rPr>
              <a:t>，隐藏、内网、杀戮</a:t>
            </a:r>
          </a:p>
        </p:txBody>
      </p:sp>
      <p:sp>
        <p:nvSpPr>
          <p:cNvPr id="2" name="矩形 1"/>
          <p:cNvSpPr/>
          <p:nvPr/>
        </p:nvSpPr>
        <p:spPr>
          <a:xfrm>
            <a:off x="325016" y="1772443"/>
            <a:ext cx="11541967" cy="1477328"/>
          </a:xfrm>
          <a:prstGeom prst="rect">
            <a:avLst/>
          </a:prstGeom>
        </p:spPr>
        <p:txBody>
          <a:bodyPr wrap="square">
            <a:spAutoFit/>
          </a:bodyPr>
          <a:lstStyle/>
          <a:p>
            <a:r>
              <a:rPr lang="en-US" altLang="zh-CN" dirty="0">
                <a:solidFill>
                  <a:schemeClr val="bg1"/>
                </a:solidFill>
                <a:latin typeface="思源黑体 CN Bold" panose="020B0800000000000000" pitchFamily="34" charset="-122"/>
                <a:ea typeface="思源黑体 CN Bold" panose="020B0800000000000000" pitchFamily="34" charset="-122"/>
              </a:rPr>
              <a:t>SSRF(Server-Side Request Forgery:</a:t>
            </a:r>
            <a:r>
              <a:rPr lang="zh-CN" altLang="en-US" dirty="0">
                <a:solidFill>
                  <a:schemeClr val="bg1"/>
                </a:solidFill>
                <a:latin typeface="思源黑体 CN Bold" panose="020B0800000000000000" pitchFamily="34" charset="-122"/>
                <a:ea typeface="思源黑体 CN Bold" panose="020B0800000000000000" pitchFamily="34" charset="-122"/>
              </a:rPr>
              <a:t>服务器端请求伪造</a:t>
            </a:r>
            <a:r>
              <a:rPr lang="en-US" altLang="zh-CN" dirty="0">
                <a:solidFill>
                  <a:schemeClr val="bg1"/>
                </a:solidFill>
                <a:latin typeface="思源黑体 CN Bold" panose="020B0800000000000000" pitchFamily="34" charset="-122"/>
                <a:ea typeface="思源黑体 CN Bold" panose="020B0800000000000000" pitchFamily="34" charset="-122"/>
              </a:rPr>
              <a:t>) </a:t>
            </a:r>
            <a:r>
              <a:rPr lang="zh-CN" altLang="en-US" dirty="0">
                <a:solidFill>
                  <a:schemeClr val="bg1"/>
                </a:solidFill>
                <a:latin typeface="思源黑体 CN Bold" panose="020B0800000000000000" pitchFamily="34" charset="-122"/>
                <a:ea typeface="思源黑体 CN Bold" panose="020B0800000000000000" pitchFamily="34" charset="-122"/>
              </a:rPr>
              <a:t>是一种由攻击者构造形成由服务端发起请求的一个安全漏洞。一般情况下，</a:t>
            </a:r>
            <a:r>
              <a:rPr lang="en-US" altLang="zh-CN" dirty="0">
                <a:solidFill>
                  <a:schemeClr val="bg1"/>
                </a:solidFill>
                <a:latin typeface="思源黑体 CN Bold" panose="020B0800000000000000" pitchFamily="34" charset="-122"/>
                <a:ea typeface="思源黑体 CN Bold" panose="020B0800000000000000" pitchFamily="34" charset="-122"/>
              </a:rPr>
              <a:t>SSRF</a:t>
            </a:r>
            <a:r>
              <a:rPr lang="zh-CN" altLang="en-US" dirty="0">
                <a:solidFill>
                  <a:schemeClr val="bg1"/>
                </a:solidFill>
                <a:latin typeface="思源黑体 CN Bold" panose="020B0800000000000000" pitchFamily="34" charset="-122"/>
                <a:ea typeface="思源黑体 CN Bold" panose="020B0800000000000000" pitchFamily="34" charset="-122"/>
              </a:rPr>
              <a:t>攻击的目标是从外网无法访问的内部系统。（正是因为它是由服务端发起的，所以它能够请求到与它相连而与外网隔离的内部系统）</a:t>
            </a:r>
          </a:p>
          <a:p>
            <a:r>
              <a:rPr lang="en-US" altLang="zh-CN" dirty="0">
                <a:solidFill>
                  <a:schemeClr val="bg1"/>
                </a:solidFill>
                <a:latin typeface="思源黑体 CN Bold" panose="020B0800000000000000" pitchFamily="34" charset="-122"/>
                <a:ea typeface="思源黑体 CN Bold" panose="020B0800000000000000" pitchFamily="34" charset="-122"/>
              </a:rPr>
              <a:t>SSRF </a:t>
            </a:r>
            <a:r>
              <a:rPr lang="zh-CN" altLang="en-US" dirty="0">
                <a:solidFill>
                  <a:schemeClr val="bg1"/>
                </a:solidFill>
                <a:latin typeface="思源黑体 CN Bold" panose="020B0800000000000000" pitchFamily="34" charset="-122"/>
                <a:ea typeface="思源黑体 CN Bold" panose="020B0800000000000000" pitchFamily="34" charset="-122"/>
              </a:rPr>
              <a:t>形成的原因大都是由于服务端提供了从其他服务器应用获取数据的功能且没有对目标地址做过滤与限制。比如从指定</a:t>
            </a:r>
            <a:r>
              <a:rPr lang="en-US" altLang="zh-CN" dirty="0">
                <a:solidFill>
                  <a:schemeClr val="bg1"/>
                </a:solidFill>
                <a:latin typeface="思源黑体 CN Bold" panose="020B0800000000000000" pitchFamily="34" charset="-122"/>
                <a:ea typeface="思源黑体 CN Bold" panose="020B0800000000000000" pitchFamily="34" charset="-122"/>
              </a:rPr>
              <a:t>URL</a:t>
            </a:r>
            <a:r>
              <a:rPr lang="zh-CN" altLang="en-US" dirty="0">
                <a:solidFill>
                  <a:schemeClr val="bg1"/>
                </a:solidFill>
                <a:latin typeface="思源黑体 CN Bold" panose="020B0800000000000000" pitchFamily="34" charset="-122"/>
                <a:ea typeface="思源黑体 CN Bold" panose="020B0800000000000000" pitchFamily="34" charset="-122"/>
              </a:rPr>
              <a:t>地址获取网页文本内容，加载指定地址的图片，下载等等。</a:t>
            </a:r>
            <a:endParaRPr lang="zh-CN" altLang="en-US" dirty="0">
              <a:solidFill>
                <a:schemeClr val="bg1"/>
              </a:solidFill>
              <a:effectLst/>
              <a:latin typeface="思源黑体 CN Bold" panose="020B0800000000000000" pitchFamily="34" charset="-122"/>
              <a:ea typeface="思源黑体 CN Bold" panose="020B0800000000000000" pitchFamily="34" charset="-122"/>
            </a:endParaRPr>
          </a:p>
        </p:txBody>
      </p:sp>
      <p:pic>
        <p:nvPicPr>
          <p:cNvPr id="4" name="图片 3"/>
          <p:cNvPicPr>
            <a:picLocks noChangeAspect="1"/>
          </p:cNvPicPr>
          <p:nvPr/>
        </p:nvPicPr>
        <p:blipFill>
          <a:blip r:embed="rId2"/>
          <a:stretch>
            <a:fillRect/>
          </a:stretch>
        </p:blipFill>
        <p:spPr>
          <a:xfrm>
            <a:off x="3500921" y="3618858"/>
            <a:ext cx="7695813" cy="2337005"/>
          </a:xfrm>
          <a:prstGeom prst="rect">
            <a:avLst/>
          </a:prstGeom>
        </p:spPr>
      </p:pic>
      <p:sp>
        <p:nvSpPr>
          <p:cNvPr id="7" name="矩形 6"/>
          <p:cNvSpPr/>
          <p:nvPr/>
        </p:nvSpPr>
        <p:spPr>
          <a:xfrm>
            <a:off x="446314" y="3699416"/>
            <a:ext cx="2329543" cy="1477328"/>
          </a:xfrm>
          <a:prstGeom prst="rect">
            <a:avLst/>
          </a:prstGeom>
          <a:ln w="19050">
            <a:solidFill>
              <a:schemeClr val="bg1"/>
            </a:solidFill>
          </a:ln>
        </p:spPr>
        <p:txBody>
          <a:bodyPr wrap="square">
            <a:spAutoFit/>
          </a:bodyPr>
          <a:lstStyle/>
          <a:p>
            <a:r>
              <a:rPr lang="zh-CN" altLang="en-US" b="1" dirty="0">
                <a:solidFill>
                  <a:schemeClr val="bg1"/>
                </a:solidFill>
                <a:latin typeface="思源黑体 CN ExtraLight" panose="020B0200000000000000" pitchFamily="34" charset="-122"/>
                <a:ea typeface="思源黑体 CN ExtraLight" panose="020B0200000000000000" pitchFamily="34" charset="-122"/>
              </a:rPr>
              <a:t>转码服务</a:t>
            </a:r>
          </a:p>
          <a:p>
            <a:r>
              <a:rPr lang="zh-CN" altLang="en-US" b="1" dirty="0">
                <a:solidFill>
                  <a:schemeClr val="bg1"/>
                </a:solidFill>
                <a:latin typeface="思源黑体 CN ExtraLight" panose="020B0200000000000000" pitchFamily="34" charset="-122"/>
                <a:ea typeface="思源黑体 CN ExtraLight" panose="020B0200000000000000" pitchFamily="34" charset="-122"/>
              </a:rPr>
              <a:t>在线翻译</a:t>
            </a:r>
            <a:endParaRPr lang="zh-CN" altLang="en-US" dirty="0">
              <a:solidFill>
                <a:schemeClr val="bg1"/>
              </a:solidFill>
              <a:latin typeface="思源黑体 CN ExtraLight" panose="020B0200000000000000" pitchFamily="34" charset="-122"/>
              <a:ea typeface="思源黑体 CN ExtraLight" panose="020B0200000000000000" pitchFamily="34" charset="-122"/>
            </a:endParaRPr>
          </a:p>
          <a:p>
            <a:r>
              <a:rPr lang="zh-CN" altLang="en-US" b="1" dirty="0">
                <a:solidFill>
                  <a:schemeClr val="bg1"/>
                </a:solidFill>
                <a:latin typeface="思源黑体 CN ExtraLight" panose="020B0200000000000000" pitchFamily="34" charset="-122"/>
                <a:ea typeface="思源黑体 CN ExtraLight" panose="020B0200000000000000" pitchFamily="34" charset="-122"/>
              </a:rPr>
              <a:t>图片加载与下载</a:t>
            </a:r>
            <a:endParaRPr lang="zh-CN" altLang="en-US" dirty="0">
              <a:solidFill>
                <a:schemeClr val="bg1"/>
              </a:solidFill>
              <a:latin typeface="思源黑体 CN ExtraLight" panose="020B0200000000000000" pitchFamily="34" charset="-122"/>
              <a:ea typeface="思源黑体 CN ExtraLight" panose="020B0200000000000000" pitchFamily="34" charset="-122"/>
            </a:endParaRPr>
          </a:p>
          <a:p>
            <a:r>
              <a:rPr lang="zh-CN" altLang="en-US" b="1" dirty="0">
                <a:solidFill>
                  <a:schemeClr val="bg1"/>
                </a:solidFill>
                <a:latin typeface="思源黑体 CN ExtraLight" panose="020B0200000000000000" pitchFamily="34" charset="-122"/>
                <a:ea typeface="思源黑体 CN ExtraLight" panose="020B0200000000000000" pitchFamily="34" charset="-122"/>
              </a:rPr>
              <a:t>图片、文章收藏功能</a:t>
            </a:r>
            <a:endParaRPr lang="en-US" altLang="zh-CN" b="1" dirty="0">
              <a:solidFill>
                <a:schemeClr val="bg1"/>
              </a:solidFill>
              <a:latin typeface="思源黑体 CN ExtraLight" panose="020B0200000000000000" pitchFamily="34" charset="-122"/>
              <a:ea typeface="思源黑体 CN ExtraLight" panose="020B0200000000000000" pitchFamily="34" charset="-122"/>
            </a:endParaRPr>
          </a:p>
          <a:p>
            <a:r>
              <a:rPr lang="en-US" altLang="zh-CN" b="1" dirty="0">
                <a:solidFill>
                  <a:schemeClr val="bg1"/>
                </a:solidFill>
                <a:latin typeface="思源黑体 CN ExtraLight" panose="020B0200000000000000" pitchFamily="34" charset="-122"/>
                <a:ea typeface="思源黑体 CN ExtraLight" panose="020B0200000000000000" pitchFamily="34" charset="-122"/>
              </a:rPr>
              <a:t>…</a:t>
            </a:r>
            <a:endParaRPr lang="zh-CN" altLang="en-US" dirty="0">
              <a:solidFill>
                <a:schemeClr val="bg1"/>
              </a:solidFill>
              <a:effectLst/>
              <a:latin typeface="思源黑体 CN ExtraLight" panose="020B0200000000000000" pitchFamily="34" charset="-122"/>
              <a:ea typeface="思源黑体 CN ExtraLight" panose="020B0200000000000000"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458106" y="491801"/>
            <a:ext cx="7275788" cy="830997"/>
          </a:xfrm>
          <a:prstGeom prst="rect">
            <a:avLst/>
          </a:prstGeom>
          <a:noFill/>
        </p:spPr>
        <p:txBody>
          <a:bodyPr wrap="square" rtlCol="0">
            <a:spAutoFit/>
          </a:bodyPr>
          <a:lstStyle/>
          <a:p>
            <a:r>
              <a:rPr lang="en-US" altLang="zh-CN" sz="4800" dirty="0">
                <a:solidFill>
                  <a:schemeClr val="bg1"/>
                </a:solidFill>
                <a:latin typeface="思源黑体 CN Medium" panose="020B0600000000000000" pitchFamily="34" charset="-122"/>
                <a:ea typeface="思源黑体 CN Medium" panose="020B0600000000000000" pitchFamily="34" charset="-122"/>
              </a:rPr>
              <a:t>SSRF</a:t>
            </a:r>
            <a:r>
              <a:rPr lang="zh-CN" altLang="en-US" sz="4800" dirty="0">
                <a:solidFill>
                  <a:schemeClr val="bg1"/>
                </a:solidFill>
                <a:latin typeface="思源黑体 CN Medium" panose="020B0600000000000000" pitchFamily="34" charset="-122"/>
                <a:ea typeface="思源黑体 CN Medium" panose="020B0600000000000000" pitchFamily="34" charset="-122"/>
              </a:rPr>
              <a:t>，隐藏、内网、杀戮</a:t>
            </a:r>
          </a:p>
        </p:txBody>
      </p:sp>
      <p:pic>
        <p:nvPicPr>
          <p:cNvPr id="3" name="图片 2"/>
          <p:cNvPicPr>
            <a:picLocks noChangeAspect="1"/>
          </p:cNvPicPr>
          <p:nvPr/>
        </p:nvPicPr>
        <p:blipFill>
          <a:blip r:embed="rId2"/>
          <a:stretch>
            <a:fillRect/>
          </a:stretch>
        </p:blipFill>
        <p:spPr>
          <a:xfrm>
            <a:off x="1351858" y="1886656"/>
            <a:ext cx="9651087" cy="4428923"/>
          </a:xfrm>
          <a:prstGeom prst="rect">
            <a:avLst/>
          </a:prstGeom>
        </p:spPr>
      </p:pic>
      <p:sp>
        <p:nvSpPr>
          <p:cNvPr id="7" name="矩形 6"/>
          <p:cNvSpPr/>
          <p:nvPr/>
        </p:nvSpPr>
        <p:spPr>
          <a:xfrm>
            <a:off x="5390761" y="1427243"/>
            <a:ext cx="1410478" cy="369332"/>
          </a:xfrm>
          <a:prstGeom prst="rect">
            <a:avLst/>
          </a:prstGeom>
        </p:spPr>
        <p:txBody>
          <a:bodyPr wrap="square">
            <a:spAutoFit/>
          </a:bodyPr>
          <a:lstStyle/>
          <a:p>
            <a:r>
              <a:rPr lang="en-US" altLang="zh-CN" dirty="0">
                <a:solidFill>
                  <a:schemeClr val="bg1"/>
                </a:solidFill>
                <a:effectLst/>
                <a:latin typeface="思源黑体 CN Bold" panose="020B0800000000000000" pitchFamily="34" charset="-122"/>
                <a:ea typeface="思源黑体 CN Bold" panose="020B0800000000000000" pitchFamily="34" charset="-122"/>
              </a:rPr>
              <a:t>Just</a:t>
            </a:r>
            <a:r>
              <a:rPr lang="zh-CN" altLang="en-US" dirty="0">
                <a:solidFill>
                  <a:schemeClr val="bg1"/>
                </a:solidFill>
                <a:effectLst/>
                <a:latin typeface="思源黑体 CN Bold" panose="020B0800000000000000" pitchFamily="34" charset="-122"/>
                <a:ea typeface="思源黑体 CN Bold" panose="020B0800000000000000" pitchFamily="34" charset="-122"/>
              </a:rPr>
              <a:t>跳板：</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58106" y="491801"/>
            <a:ext cx="7275788" cy="830997"/>
          </a:xfrm>
          <a:prstGeom prst="rect">
            <a:avLst/>
          </a:prstGeom>
          <a:noFill/>
        </p:spPr>
        <p:txBody>
          <a:bodyPr wrap="square" rtlCol="0">
            <a:spAutoFit/>
          </a:bodyPr>
          <a:lstStyle/>
          <a:p>
            <a:r>
              <a:rPr lang="en-US" altLang="zh-CN" sz="4800" dirty="0">
                <a:solidFill>
                  <a:schemeClr val="bg1"/>
                </a:solidFill>
                <a:latin typeface="思源黑体 CN Medium" panose="020B0600000000000000" pitchFamily="34" charset="-122"/>
                <a:ea typeface="思源黑体 CN Medium" panose="020B0600000000000000" pitchFamily="34" charset="-122"/>
              </a:rPr>
              <a:t>SSRF</a:t>
            </a:r>
            <a:r>
              <a:rPr lang="zh-CN" altLang="en-US" sz="4800" dirty="0">
                <a:solidFill>
                  <a:schemeClr val="bg1"/>
                </a:solidFill>
                <a:latin typeface="思源黑体 CN Medium" panose="020B0600000000000000" pitchFamily="34" charset="-122"/>
                <a:ea typeface="思源黑体 CN Medium" panose="020B0600000000000000" pitchFamily="34" charset="-122"/>
              </a:rPr>
              <a:t>，隐藏、内网、杀戮</a:t>
            </a:r>
          </a:p>
        </p:txBody>
      </p:sp>
      <p:pic>
        <p:nvPicPr>
          <p:cNvPr id="5" name="图片 4"/>
          <p:cNvPicPr>
            <a:picLocks noChangeAspect="1"/>
          </p:cNvPicPr>
          <p:nvPr/>
        </p:nvPicPr>
        <p:blipFill>
          <a:blip r:embed="rId2"/>
          <a:stretch>
            <a:fillRect/>
          </a:stretch>
        </p:blipFill>
        <p:spPr>
          <a:xfrm>
            <a:off x="244031" y="1453535"/>
            <a:ext cx="6427355" cy="5040676"/>
          </a:xfrm>
          <a:prstGeom prst="rect">
            <a:avLst/>
          </a:prstGeom>
        </p:spPr>
      </p:pic>
      <p:sp>
        <p:nvSpPr>
          <p:cNvPr id="7" name="箭头: 右 6"/>
          <p:cNvSpPr/>
          <p:nvPr/>
        </p:nvSpPr>
        <p:spPr>
          <a:xfrm>
            <a:off x="6845943" y="3637971"/>
            <a:ext cx="1101012" cy="33590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矩形 7"/>
          <p:cNvSpPr/>
          <p:nvPr/>
        </p:nvSpPr>
        <p:spPr>
          <a:xfrm>
            <a:off x="6716476" y="4730414"/>
            <a:ext cx="2460958" cy="646331"/>
          </a:xfrm>
          <a:prstGeom prst="rect">
            <a:avLst/>
          </a:prstGeom>
        </p:spPr>
        <p:txBody>
          <a:bodyPr wrap="square">
            <a:spAutoFit/>
          </a:bodyPr>
          <a:lstStyle/>
          <a:p>
            <a:r>
              <a:rPr lang="zh-CN" altLang="en-US" dirty="0">
                <a:solidFill>
                  <a:schemeClr val="bg1"/>
                </a:solidFill>
                <a:latin typeface="思源黑体 CN Bold" panose="020B0800000000000000" pitchFamily="34" charset="-122"/>
                <a:ea typeface="思源黑体 CN Bold" panose="020B0800000000000000" pitchFamily="34" charset="-122"/>
              </a:rPr>
              <a:t>内网</a:t>
            </a:r>
            <a:r>
              <a:rPr lang="en-US" altLang="zh-CN" dirty="0" err="1">
                <a:solidFill>
                  <a:schemeClr val="bg1"/>
                </a:solidFill>
                <a:latin typeface="思源黑体 CN Bold" panose="020B0800000000000000" pitchFamily="34" charset="-122"/>
                <a:ea typeface="思源黑体 CN Bold" panose="020B0800000000000000" pitchFamily="34" charset="-122"/>
              </a:rPr>
              <a:t>ip</a:t>
            </a:r>
            <a:r>
              <a:rPr lang="zh-CN" altLang="en-US" dirty="0">
                <a:solidFill>
                  <a:schemeClr val="bg1"/>
                </a:solidFill>
                <a:latin typeface="思源黑体 CN Bold" panose="020B0800000000000000" pitchFamily="34" charset="-122"/>
                <a:ea typeface="思源黑体 CN Bold" panose="020B0800000000000000" pitchFamily="34" charset="-122"/>
              </a:rPr>
              <a:t>端口存活探测</a:t>
            </a:r>
            <a:endParaRPr lang="en-US" altLang="zh-CN" dirty="0">
              <a:solidFill>
                <a:schemeClr val="bg1"/>
              </a:solidFill>
              <a:latin typeface="思源黑体 CN Bold" panose="020B0800000000000000" pitchFamily="34" charset="-122"/>
              <a:ea typeface="思源黑体 CN Bold" panose="020B0800000000000000" pitchFamily="34" charset="-122"/>
            </a:endParaRPr>
          </a:p>
          <a:p>
            <a:r>
              <a:rPr lang="en-US" altLang="zh-CN" dirty="0">
                <a:solidFill>
                  <a:schemeClr val="bg1"/>
                </a:solidFill>
                <a:effectLst/>
                <a:latin typeface="思源黑体 CN Bold" panose="020B0800000000000000" pitchFamily="34" charset="-122"/>
                <a:ea typeface="思源黑体 CN Bold" panose="020B0800000000000000" pitchFamily="34" charset="-122"/>
              </a:rPr>
              <a:t>And …</a:t>
            </a:r>
            <a:endParaRPr lang="zh-CN" altLang="en-US" dirty="0">
              <a:solidFill>
                <a:schemeClr val="bg1"/>
              </a:solidFill>
              <a:effectLst/>
              <a:latin typeface="思源黑体 CN Bold" panose="020B0800000000000000" pitchFamily="34" charset="-122"/>
              <a:ea typeface="思源黑体 CN Bold" panose="020B0800000000000000" pitchFamily="34" charset="-122"/>
            </a:endParaRPr>
          </a:p>
        </p:txBody>
      </p:sp>
      <p:pic>
        <p:nvPicPr>
          <p:cNvPr id="10" name="图片 9"/>
          <p:cNvPicPr>
            <a:picLocks noChangeAspect="1"/>
          </p:cNvPicPr>
          <p:nvPr/>
        </p:nvPicPr>
        <p:blipFill>
          <a:blip r:embed="rId3"/>
          <a:stretch>
            <a:fillRect/>
          </a:stretch>
        </p:blipFill>
        <p:spPr>
          <a:xfrm>
            <a:off x="8121512" y="2982890"/>
            <a:ext cx="3779848" cy="164606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58106" y="491801"/>
            <a:ext cx="7275788" cy="830997"/>
          </a:xfrm>
          <a:prstGeom prst="rect">
            <a:avLst/>
          </a:prstGeom>
          <a:noFill/>
        </p:spPr>
        <p:txBody>
          <a:bodyPr wrap="square" rtlCol="0">
            <a:spAutoFit/>
          </a:bodyPr>
          <a:lstStyle/>
          <a:p>
            <a:r>
              <a:rPr lang="en-US" altLang="zh-CN" sz="4800" dirty="0">
                <a:solidFill>
                  <a:schemeClr val="bg1"/>
                </a:solidFill>
                <a:latin typeface="思源黑体 CN Medium" panose="020B0600000000000000" pitchFamily="34" charset="-122"/>
                <a:ea typeface="思源黑体 CN Medium" panose="020B0600000000000000" pitchFamily="34" charset="-122"/>
              </a:rPr>
              <a:t>SSRF</a:t>
            </a:r>
            <a:r>
              <a:rPr lang="zh-CN" altLang="en-US" sz="4800" dirty="0">
                <a:solidFill>
                  <a:schemeClr val="bg1"/>
                </a:solidFill>
                <a:latin typeface="思源黑体 CN Medium" panose="020B0600000000000000" pitchFamily="34" charset="-122"/>
                <a:ea typeface="思源黑体 CN Medium" panose="020B0600000000000000" pitchFamily="34" charset="-122"/>
              </a:rPr>
              <a:t>，隐藏、内网、杀戮</a:t>
            </a:r>
          </a:p>
        </p:txBody>
      </p:sp>
      <p:sp>
        <p:nvSpPr>
          <p:cNvPr id="3" name="箭头: 右 2"/>
          <p:cNvSpPr/>
          <p:nvPr/>
        </p:nvSpPr>
        <p:spPr>
          <a:xfrm>
            <a:off x="2313992" y="3152600"/>
            <a:ext cx="1362270" cy="475861"/>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stretch>
            <a:fillRect/>
          </a:stretch>
        </p:blipFill>
        <p:spPr>
          <a:xfrm>
            <a:off x="3825553" y="1908687"/>
            <a:ext cx="7902054" cy="3333019"/>
          </a:xfrm>
          <a:prstGeom prst="rect">
            <a:avLst/>
          </a:prstGeom>
        </p:spPr>
      </p:pic>
      <p:sp>
        <p:nvSpPr>
          <p:cNvPr id="10" name="文本框 9"/>
          <p:cNvSpPr txBox="1"/>
          <p:nvPr/>
        </p:nvSpPr>
        <p:spPr>
          <a:xfrm>
            <a:off x="354563" y="3205865"/>
            <a:ext cx="1810138" cy="369332"/>
          </a:xfrm>
          <a:prstGeom prst="rect">
            <a:avLst/>
          </a:prstGeom>
          <a:noFill/>
        </p:spPr>
        <p:txBody>
          <a:bodyPr wrap="square" rtlCol="0">
            <a:spAutoFit/>
          </a:bodyPr>
          <a:lstStyle/>
          <a:p>
            <a:pPr algn="l"/>
            <a:r>
              <a:rPr lang="zh-CN" altLang="en-US" b="1" dirty="0">
                <a:solidFill>
                  <a:schemeClr val="bg1"/>
                </a:solidFill>
                <a:latin typeface="思源黑体 CN Light" panose="020B0300000000000000" pitchFamily="34" charset="-122"/>
                <a:ea typeface="思源黑体 CN Light" panose="020B0300000000000000" pitchFamily="34" charset="-122"/>
              </a:rPr>
              <a:t>获取服务器</a:t>
            </a:r>
            <a:r>
              <a:rPr lang="en-US" altLang="zh-CN" b="1" dirty="0">
                <a:solidFill>
                  <a:schemeClr val="bg1"/>
                </a:solidFill>
                <a:latin typeface="思源黑体 CN Light" panose="020B0300000000000000" pitchFamily="34" charset="-122"/>
                <a:ea typeface="思源黑体 CN Light" panose="020B0300000000000000" pitchFamily="34" charset="-122"/>
              </a:rPr>
              <a:t>IP:</a:t>
            </a:r>
            <a:endParaRPr lang="zh-CN" altLang="en-US" b="1" dirty="0">
              <a:solidFill>
                <a:schemeClr val="bg1"/>
              </a:solidFill>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58106" y="491801"/>
            <a:ext cx="7275788" cy="830997"/>
          </a:xfrm>
          <a:prstGeom prst="rect">
            <a:avLst/>
          </a:prstGeom>
          <a:noFill/>
        </p:spPr>
        <p:txBody>
          <a:bodyPr wrap="square" rtlCol="0">
            <a:spAutoFit/>
          </a:bodyPr>
          <a:lstStyle/>
          <a:p>
            <a:r>
              <a:rPr lang="en-US" altLang="zh-CN" sz="4800" dirty="0">
                <a:solidFill>
                  <a:schemeClr val="bg1"/>
                </a:solidFill>
                <a:latin typeface="思源黑体 CN Medium" panose="020B0600000000000000" pitchFamily="34" charset="-122"/>
                <a:ea typeface="思源黑体 CN Medium" panose="020B0600000000000000" pitchFamily="34" charset="-122"/>
              </a:rPr>
              <a:t>SSRF</a:t>
            </a:r>
            <a:r>
              <a:rPr lang="zh-CN" altLang="en-US" sz="4800" dirty="0">
                <a:solidFill>
                  <a:schemeClr val="bg1"/>
                </a:solidFill>
                <a:latin typeface="思源黑体 CN Medium" panose="020B0600000000000000" pitchFamily="34" charset="-122"/>
                <a:ea typeface="思源黑体 CN Medium" panose="020B0600000000000000" pitchFamily="34" charset="-122"/>
              </a:rPr>
              <a:t>，隐藏、内网、杀戮</a:t>
            </a:r>
          </a:p>
        </p:txBody>
      </p:sp>
      <p:sp>
        <p:nvSpPr>
          <p:cNvPr id="6" name="文本框 5"/>
          <p:cNvSpPr txBox="1"/>
          <p:nvPr/>
        </p:nvSpPr>
        <p:spPr>
          <a:xfrm>
            <a:off x="4599991" y="2935277"/>
            <a:ext cx="3340359" cy="923330"/>
          </a:xfrm>
          <a:prstGeom prst="rect">
            <a:avLst/>
          </a:prstGeom>
          <a:noFill/>
        </p:spPr>
        <p:txBody>
          <a:bodyPr wrap="square" rtlCol="0">
            <a:spAutoFit/>
          </a:bodyPr>
          <a:lstStyle/>
          <a:p>
            <a:pPr algn="l"/>
            <a:r>
              <a:rPr lang="zh-CN" altLang="en-US" b="1" dirty="0">
                <a:solidFill>
                  <a:schemeClr val="bg1"/>
                </a:solidFill>
                <a:latin typeface="思源黑体 CN Light" panose="020B0300000000000000" pitchFamily="34" charset="-122"/>
                <a:ea typeface="思源黑体 CN Light" panose="020B0300000000000000" pitchFamily="34" charset="-122"/>
              </a:rPr>
              <a:t>最暴力的方法：下线功能</a:t>
            </a:r>
            <a:endParaRPr lang="en-US" altLang="zh-CN" b="1" dirty="0">
              <a:solidFill>
                <a:schemeClr val="bg1"/>
              </a:solidFill>
              <a:latin typeface="思源黑体 CN Light" panose="020B0300000000000000" pitchFamily="34" charset="-122"/>
              <a:ea typeface="思源黑体 CN Light" panose="020B0300000000000000" pitchFamily="34" charset="-122"/>
            </a:endParaRPr>
          </a:p>
          <a:p>
            <a:pPr algn="l"/>
            <a:endParaRPr lang="en-US" altLang="zh-CN" b="1" dirty="0">
              <a:solidFill>
                <a:schemeClr val="bg1"/>
              </a:solidFill>
              <a:latin typeface="思源黑体 CN Light" panose="020B0300000000000000" pitchFamily="34" charset="-122"/>
              <a:ea typeface="思源黑体 CN Light" panose="020B0300000000000000" pitchFamily="34" charset="-122"/>
            </a:endParaRPr>
          </a:p>
          <a:p>
            <a:pPr algn="l"/>
            <a:r>
              <a:rPr lang="zh-CN" altLang="en-US" b="1">
                <a:solidFill>
                  <a:schemeClr val="bg1"/>
                </a:solidFill>
                <a:latin typeface="思源黑体 CN Light" panose="020B0300000000000000" pitchFamily="34" charset="-122"/>
                <a:ea typeface="思源黑体 CN Light" panose="020B0300000000000000" pitchFamily="34" charset="-122"/>
              </a:rPr>
              <a:t>最有效的</a:t>
            </a:r>
            <a:r>
              <a:rPr lang="zh-CN" altLang="en-US" b="1" dirty="0">
                <a:solidFill>
                  <a:schemeClr val="bg1"/>
                </a:solidFill>
                <a:latin typeface="思源黑体 CN Light" panose="020B0300000000000000" pitchFamily="34" charset="-122"/>
                <a:ea typeface="思源黑体 CN Light" panose="020B0300000000000000" pitchFamily="34" charset="-122"/>
              </a:rPr>
              <a:t>方法：白名单</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16835" y="491801"/>
            <a:ext cx="4358330" cy="830997"/>
          </a:xfrm>
          <a:prstGeom prst="rect">
            <a:avLst/>
          </a:prstGeom>
          <a:noFill/>
        </p:spPr>
        <p:txBody>
          <a:bodyPr wrap="square" rtlCol="0">
            <a:spAutoFit/>
          </a:bodyPr>
          <a:lstStyle/>
          <a:p>
            <a:r>
              <a:rPr lang="en-US" altLang="zh-CN" sz="4800" dirty="0">
                <a:solidFill>
                  <a:schemeClr val="bg1"/>
                </a:solidFill>
                <a:latin typeface="思源黑体 CN Medium" panose="020B0600000000000000" pitchFamily="34" charset="-122"/>
                <a:ea typeface="思源黑体 CN Medium" panose="020B0600000000000000" pitchFamily="34" charset="-122"/>
              </a:rPr>
              <a:t>SQL Injection</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sp>
        <p:nvSpPr>
          <p:cNvPr id="5" name="Oval 9"/>
          <p:cNvSpPr>
            <a:spLocks noChangeArrowheads="1"/>
          </p:cNvSpPr>
          <p:nvPr/>
        </p:nvSpPr>
        <p:spPr bwMode="auto">
          <a:xfrm>
            <a:off x="1454359" y="2245753"/>
            <a:ext cx="723900" cy="723900"/>
          </a:xfrm>
          <a:prstGeom prst="ellipse">
            <a:avLst/>
          </a:prstGeom>
          <a:solidFill>
            <a:srgbClr val="4C5D86"/>
          </a:solidFill>
          <a:ln>
            <a:noFill/>
          </a:ln>
        </p:spPr>
        <p:txBody>
          <a:bodyPr vert="horz" wrap="square" lIns="91440" tIns="45720" rIns="91440" bIns="45720" numCol="1" anchor="t" anchorCtr="0" compatLnSpc="1"/>
          <a:lstStyle/>
          <a:p>
            <a:endParaRPr lang="zh-CN" altLang="en-US" sz="2400" b="1" dirty="0">
              <a:solidFill>
                <a:schemeClr val="bg1"/>
              </a:solidFill>
              <a:latin typeface="思源黑体 CN Bold" panose="020B0800000000000000" pitchFamily="34" charset="-122"/>
            </a:endParaRPr>
          </a:p>
        </p:txBody>
      </p:sp>
      <p:sp>
        <p:nvSpPr>
          <p:cNvPr id="6" name="Oval 10"/>
          <p:cNvSpPr>
            <a:spLocks noChangeArrowheads="1"/>
          </p:cNvSpPr>
          <p:nvPr/>
        </p:nvSpPr>
        <p:spPr bwMode="auto">
          <a:xfrm>
            <a:off x="6212097" y="2245753"/>
            <a:ext cx="719138" cy="723900"/>
          </a:xfrm>
          <a:prstGeom prst="ellipse">
            <a:avLst/>
          </a:prstGeom>
          <a:solidFill>
            <a:srgbClr val="8EC142"/>
          </a:solidFill>
          <a:ln>
            <a:noFill/>
          </a:ln>
        </p:spPr>
        <p:txBody>
          <a:bodyPr vert="horz" wrap="square" lIns="91440" tIns="45720" rIns="91440" bIns="45720" numCol="1" anchor="t" anchorCtr="0" compatLnSpc="1"/>
          <a:lstStyle/>
          <a:p>
            <a:endParaRPr lang="zh-CN" altLang="en-US" sz="2400" b="1" dirty="0">
              <a:solidFill>
                <a:schemeClr val="bg1"/>
              </a:solidFill>
              <a:latin typeface="思源黑体 CN Bold" panose="020B0800000000000000" pitchFamily="34" charset="-122"/>
            </a:endParaRPr>
          </a:p>
        </p:txBody>
      </p:sp>
      <p:sp>
        <p:nvSpPr>
          <p:cNvPr id="7" name="Oval 11"/>
          <p:cNvSpPr>
            <a:spLocks noChangeArrowheads="1"/>
          </p:cNvSpPr>
          <p:nvPr/>
        </p:nvSpPr>
        <p:spPr bwMode="auto">
          <a:xfrm>
            <a:off x="1454359" y="4096923"/>
            <a:ext cx="723900" cy="723900"/>
          </a:xfrm>
          <a:prstGeom prst="ellipse">
            <a:avLst/>
          </a:prstGeom>
          <a:solidFill>
            <a:srgbClr val="F39C11"/>
          </a:solidFill>
          <a:ln>
            <a:noFill/>
          </a:ln>
        </p:spPr>
        <p:txBody>
          <a:bodyPr vert="horz" wrap="square" lIns="91440" tIns="45720" rIns="91440" bIns="45720" numCol="1" anchor="t" anchorCtr="0" compatLnSpc="1"/>
          <a:lstStyle/>
          <a:p>
            <a:endParaRPr lang="zh-CN" altLang="en-US" sz="2400" b="1" dirty="0">
              <a:solidFill>
                <a:schemeClr val="bg1"/>
              </a:solidFill>
              <a:latin typeface="思源黑体 CN Bold" panose="020B0800000000000000" pitchFamily="34" charset="-122"/>
            </a:endParaRPr>
          </a:p>
        </p:txBody>
      </p:sp>
      <p:sp>
        <p:nvSpPr>
          <p:cNvPr id="8" name="Oval 12"/>
          <p:cNvSpPr>
            <a:spLocks noChangeArrowheads="1"/>
          </p:cNvSpPr>
          <p:nvPr/>
        </p:nvSpPr>
        <p:spPr bwMode="auto">
          <a:xfrm>
            <a:off x="6212097" y="4096923"/>
            <a:ext cx="719138" cy="723900"/>
          </a:xfrm>
          <a:prstGeom prst="ellipse">
            <a:avLst/>
          </a:prstGeom>
          <a:solidFill>
            <a:srgbClr val="C1392B"/>
          </a:solidFill>
          <a:ln>
            <a:noFill/>
          </a:ln>
        </p:spPr>
        <p:txBody>
          <a:bodyPr vert="horz" wrap="square" lIns="91440" tIns="45720" rIns="91440" bIns="45720" numCol="1" anchor="t" anchorCtr="0" compatLnSpc="1"/>
          <a:lstStyle/>
          <a:p>
            <a:endParaRPr lang="zh-CN" altLang="en-US" sz="2400" b="1" dirty="0">
              <a:solidFill>
                <a:schemeClr val="bg1"/>
              </a:solidFill>
              <a:latin typeface="思源黑体 CN Bold" panose="020B0800000000000000" pitchFamily="34" charset="-122"/>
            </a:endParaRPr>
          </a:p>
        </p:txBody>
      </p:sp>
      <p:sp>
        <p:nvSpPr>
          <p:cNvPr id="9" name="TextBox 42"/>
          <p:cNvSpPr txBox="1"/>
          <p:nvPr/>
        </p:nvSpPr>
        <p:spPr>
          <a:xfrm>
            <a:off x="2298851" y="2245754"/>
            <a:ext cx="2961066" cy="415498"/>
          </a:xfrm>
          <a:prstGeom prst="rect">
            <a:avLst/>
          </a:prstGeom>
          <a:noFill/>
        </p:spPr>
        <p:txBody>
          <a:bodyPr wrap="square" tIns="0" bIns="0" rtlCol="0" anchor="t">
            <a:spAutoFit/>
          </a:bodyPr>
          <a:lstStyle/>
          <a:p>
            <a:pPr>
              <a:lnSpc>
                <a:spcPct val="150000"/>
              </a:lnSpc>
            </a:pPr>
            <a:r>
              <a:rPr lang="zh-CN" altLang="en-US" b="1" dirty="0">
                <a:solidFill>
                  <a:schemeClr val="bg1"/>
                </a:solidFill>
                <a:latin typeface="思源黑体 CN Bold" panose="020B0800000000000000" pitchFamily="34" charset="-122"/>
                <a:ea typeface="微软雅黑" pitchFamily="34" charset="-122"/>
                <a:cs typeface="华文黑体" pitchFamily="2" charset="-122"/>
              </a:rPr>
              <a:t>什么是数据</a:t>
            </a:r>
          </a:p>
        </p:txBody>
      </p:sp>
      <p:sp>
        <p:nvSpPr>
          <p:cNvPr id="10" name="TextBox 43"/>
          <p:cNvSpPr txBox="1"/>
          <p:nvPr/>
        </p:nvSpPr>
        <p:spPr>
          <a:xfrm>
            <a:off x="2298851" y="2541185"/>
            <a:ext cx="3743482" cy="532453"/>
          </a:xfrm>
          <a:prstGeom prst="rect">
            <a:avLst/>
          </a:prstGeom>
          <a:noFill/>
        </p:spPr>
        <p:txBody>
          <a:bodyPr wrap="square" rtlCol="0">
            <a:spAutoFit/>
          </a:bodyPr>
          <a:lstStyle/>
          <a:p>
            <a:pPr>
              <a:lnSpc>
                <a:spcPct val="130000"/>
              </a:lnSpc>
            </a:pPr>
            <a:r>
              <a:rPr lang="zh-CN" altLang="en-US" sz="1100" b="1" dirty="0">
                <a:solidFill>
                  <a:schemeClr val="bg1"/>
                </a:solidFill>
                <a:latin typeface="思源黑体 CN Bold" panose="020B0800000000000000" pitchFamily="34" charset="-122"/>
                <a:ea typeface="微软雅黑" pitchFamily="34" charset="-122"/>
              </a:rPr>
              <a:t>在计算机系统中，各种字母、数字符号的组合、语音、图形、图像等统称为数据。</a:t>
            </a:r>
          </a:p>
        </p:txBody>
      </p:sp>
      <p:sp>
        <p:nvSpPr>
          <p:cNvPr id="11" name="TextBox 44"/>
          <p:cNvSpPr txBox="1"/>
          <p:nvPr/>
        </p:nvSpPr>
        <p:spPr>
          <a:xfrm>
            <a:off x="2298851" y="4089939"/>
            <a:ext cx="2961066" cy="415498"/>
          </a:xfrm>
          <a:prstGeom prst="rect">
            <a:avLst/>
          </a:prstGeom>
          <a:noFill/>
        </p:spPr>
        <p:txBody>
          <a:bodyPr wrap="square" tIns="0" bIns="0" rtlCol="0" anchor="t">
            <a:spAutoFit/>
          </a:bodyPr>
          <a:lstStyle/>
          <a:p>
            <a:pPr>
              <a:lnSpc>
                <a:spcPct val="150000"/>
              </a:lnSpc>
            </a:pPr>
            <a:r>
              <a:rPr lang="zh-CN" altLang="en-US" b="1" dirty="0">
                <a:solidFill>
                  <a:schemeClr val="bg1"/>
                </a:solidFill>
                <a:latin typeface="思源黑体 CN Bold" panose="020B0800000000000000" pitchFamily="34" charset="-122"/>
                <a:ea typeface="微软雅黑" pitchFamily="34" charset="-122"/>
                <a:cs typeface="华文黑体" pitchFamily="2" charset="-122"/>
              </a:rPr>
              <a:t>数据库管理系统</a:t>
            </a:r>
          </a:p>
        </p:txBody>
      </p:sp>
      <p:sp>
        <p:nvSpPr>
          <p:cNvPr id="12" name="TextBox 45"/>
          <p:cNvSpPr txBox="1"/>
          <p:nvPr/>
        </p:nvSpPr>
        <p:spPr>
          <a:xfrm>
            <a:off x="2298851" y="4385370"/>
            <a:ext cx="3743482" cy="972574"/>
          </a:xfrm>
          <a:prstGeom prst="rect">
            <a:avLst/>
          </a:prstGeom>
          <a:noFill/>
        </p:spPr>
        <p:txBody>
          <a:bodyPr wrap="square" rtlCol="0">
            <a:spAutoFit/>
          </a:bodyPr>
          <a:lstStyle/>
          <a:p>
            <a:pPr>
              <a:lnSpc>
                <a:spcPct val="130000"/>
              </a:lnSpc>
            </a:pPr>
            <a:r>
              <a:rPr lang="zh-CN" altLang="en-US" sz="1100" b="1" dirty="0">
                <a:solidFill>
                  <a:schemeClr val="bg1"/>
                </a:solidFill>
                <a:latin typeface="思源黑体 CN Bold" panose="020B0800000000000000" pitchFamily="34" charset="-122"/>
                <a:ea typeface="微软雅黑" pitchFamily="34" charset="-122"/>
              </a:rPr>
              <a:t>数据库管理系统</a:t>
            </a:r>
            <a:r>
              <a:rPr lang="en-US" altLang="zh-CN" sz="1100" b="1" dirty="0">
                <a:solidFill>
                  <a:schemeClr val="bg1"/>
                </a:solidFill>
                <a:latin typeface="思源黑体 CN Bold" panose="020B0800000000000000" pitchFamily="34" charset="-122"/>
                <a:ea typeface="微软雅黑" pitchFamily="34" charset="-122"/>
              </a:rPr>
              <a:t>(database management system)</a:t>
            </a:r>
            <a:r>
              <a:rPr lang="zh-CN" altLang="en-US" sz="1100" b="1" dirty="0">
                <a:solidFill>
                  <a:schemeClr val="bg1"/>
                </a:solidFill>
                <a:latin typeface="思源黑体 CN Bold" panose="020B0800000000000000" pitchFamily="34" charset="-122"/>
                <a:ea typeface="微软雅黑" pitchFamily="34" charset="-122"/>
              </a:rPr>
              <a:t>是一种操纵和管理数据库的软件，用于建立、使用和维护数据库。它对数据库进行统一的管理和控制，以保证数据库的安全性和完整性。</a:t>
            </a:r>
          </a:p>
        </p:txBody>
      </p:sp>
      <p:sp>
        <p:nvSpPr>
          <p:cNvPr id="13" name="TextBox 46"/>
          <p:cNvSpPr txBox="1"/>
          <p:nvPr/>
        </p:nvSpPr>
        <p:spPr>
          <a:xfrm>
            <a:off x="7078683" y="2245754"/>
            <a:ext cx="2961066" cy="415498"/>
          </a:xfrm>
          <a:prstGeom prst="rect">
            <a:avLst/>
          </a:prstGeom>
          <a:noFill/>
        </p:spPr>
        <p:txBody>
          <a:bodyPr wrap="square" tIns="0" bIns="0" rtlCol="0" anchor="t">
            <a:spAutoFit/>
          </a:bodyPr>
          <a:lstStyle/>
          <a:p>
            <a:pPr>
              <a:lnSpc>
                <a:spcPct val="150000"/>
              </a:lnSpc>
            </a:pPr>
            <a:r>
              <a:rPr lang="zh-CN" altLang="en-US" b="1" dirty="0">
                <a:solidFill>
                  <a:schemeClr val="bg1"/>
                </a:solidFill>
                <a:latin typeface="思源黑体 CN Bold" panose="020B0800000000000000" pitchFamily="34" charset="-122"/>
                <a:ea typeface="微软雅黑" pitchFamily="34" charset="-122"/>
                <a:cs typeface="华文黑体" pitchFamily="2" charset="-122"/>
              </a:rPr>
              <a:t>数据库</a:t>
            </a:r>
          </a:p>
        </p:txBody>
      </p:sp>
      <p:sp>
        <p:nvSpPr>
          <p:cNvPr id="14" name="TextBox 47"/>
          <p:cNvSpPr txBox="1"/>
          <p:nvPr/>
        </p:nvSpPr>
        <p:spPr>
          <a:xfrm>
            <a:off x="7078683" y="2541185"/>
            <a:ext cx="3743482" cy="532453"/>
          </a:xfrm>
          <a:prstGeom prst="rect">
            <a:avLst/>
          </a:prstGeom>
          <a:noFill/>
        </p:spPr>
        <p:txBody>
          <a:bodyPr wrap="square" rtlCol="0">
            <a:spAutoFit/>
          </a:bodyPr>
          <a:lstStyle/>
          <a:p>
            <a:pPr>
              <a:lnSpc>
                <a:spcPct val="130000"/>
              </a:lnSpc>
            </a:pPr>
            <a:r>
              <a:rPr lang="zh-CN" altLang="en-US" sz="1100" b="1" dirty="0">
                <a:solidFill>
                  <a:schemeClr val="bg1"/>
                </a:solidFill>
                <a:latin typeface="思源黑体 CN Bold" panose="020B0800000000000000" pitchFamily="34" charset="-122"/>
                <a:ea typeface="微软雅黑" pitchFamily="34" charset="-122"/>
              </a:rPr>
              <a:t>数据库是按照数据结构来组织</a:t>
            </a:r>
            <a:r>
              <a:rPr lang="zh-CN" altLang="en-US" sz="1100" b="1" dirty="0" smtClean="0">
                <a:solidFill>
                  <a:schemeClr val="bg1"/>
                </a:solidFill>
                <a:latin typeface="思源黑体 CN Bold" panose="020B0800000000000000" pitchFamily="34" charset="-122"/>
                <a:ea typeface="微软雅黑" pitchFamily="34" charset="-122"/>
              </a:rPr>
              <a:t>、存储和管理数据的</a:t>
            </a:r>
            <a:r>
              <a:rPr lang="zh-CN" altLang="en-US" sz="1100" b="1" dirty="0">
                <a:solidFill>
                  <a:schemeClr val="bg1"/>
                </a:solidFill>
                <a:latin typeface="思源黑体 CN Bold" panose="020B0800000000000000" pitchFamily="34" charset="-122"/>
                <a:ea typeface="微软雅黑" pitchFamily="34" charset="-122"/>
              </a:rPr>
              <a:t>“仓库”</a:t>
            </a:r>
            <a:r>
              <a:rPr lang="zh-CN" altLang="en-US" sz="1100" b="1" dirty="0" smtClean="0">
                <a:solidFill>
                  <a:schemeClr val="bg1"/>
                </a:solidFill>
                <a:latin typeface="思源黑体 CN Bold" panose="020B0800000000000000" pitchFamily="34" charset="-122"/>
                <a:ea typeface="微软雅黑" pitchFamily="34" charset="-122"/>
              </a:rPr>
              <a:t>。</a:t>
            </a:r>
            <a:endParaRPr lang="zh-CN" altLang="en-US" sz="1100" b="1" dirty="0">
              <a:solidFill>
                <a:schemeClr val="bg1"/>
              </a:solidFill>
              <a:latin typeface="思源黑体 CN Bold" panose="020B0800000000000000" pitchFamily="34" charset="-122"/>
              <a:ea typeface="微软雅黑" pitchFamily="34" charset="-122"/>
            </a:endParaRPr>
          </a:p>
        </p:txBody>
      </p:sp>
      <p:sp>
        <p:nvSpPr>
          <p:cNvPr id="15" name="TextBox 48"/>
          <p:cNvSpPr txBox="1"/>
          <p:nvPr/>
        </p:nvSpPr>
        <p:spPr>
          <a:xfrm>
            <a:off x="7078683" y="4089939"/>
            <a:ext cx="2961066" cy="415498"/>
          </a:xfrm>
          <a:prstGeom prst="rect">
            <a:avLst/>
          </a:prstGeom>
          <a:noFill/>
        </p:spPr>
        <p:txBody>
          <a:bodyPr wrap="square" tIns="0" bIns="0" rtlCol="0" anchor="t">
            <a:spAutoFit/>
          </a:bodyPr>
          <a:lstStyle/>
          <a:p>
            <a:pPr>
              <a:lnSpc>
                <a:spcPct val="150000"/>
              </a:lnSpc>
            </a:pPr>
            <a:r>
              <a:rPr lang="en-US" altLang="zh-CN" b="1" dirty="0">
                <a:solidFill>
                  <a:schemeClr val="bg1"/>
                </a:solidFill>
                <a:latin typeface="思源黑体 CN Bold" panose="020B0800000000000000" pitchFamily="34" charset="-122"/>
                <a:ea typeface="微软雅黑" pitchFamily="34" charset="-122"/>
                <a:cs typeface="华文黑体" pitchFamily="2" charset="-122"/>
              </a:rPr>
              <a:t>SQL</a:t>
            </a:r>
            <a:endParaRPr lang="zh-CN" altLang="en-US" b="1" dirty="0">
              <a:solidFill>
                <a:schemeClr val="bg1"/>
              </a:solidFill>
              <a:latin typeface="思源黑体 CN Bold" panose="020B0800000000000000" pitchFamily="34" charset="-122"/>
              <a:ea typeface="微软雅黑" pitchFamily="34" charset="-122"/>
              <a:cs typeface="华文黑体" pitchFamily="2" charset="-122"/>
            </a:endParaRPr>
          </a:p>
        </p:txBody>
      </p:sp>
      <p:sp>
        <p:nvSpPr>
          <p:cNvPr id="16" name="TextBox 49"/>
          <p:cNvSpPr txBox="1"/>
          <p:nvPr/>
        </p:nvSpPr>
        <p:spPr>
          <a:xfrm>
            <a:off x="7078683" y="4385370"/>
            <a:ext cx="3743482" cy="752514"/>
          </a:xfrm>
          <a:prstGeom prst="rect">
            <a:avLst/>
          </a:prstGeom>
          <a:noFill/>
        </p:spPr>
        <p:txBody>
          <a:bodyPr wrap="square" rtlCol="0">
            <a:spAutoFit/>
          </a:bodyPr>
          <a:lstStyle/>
          <a:p>
            <a:pPr>
              <a:lnSpc>
                <a:spcPct val="130000"/>
              </a:lnSpc>
            </a:pPr>
            <a:r>
              <a:rPr lang="zh-CN" altLang="en-US" sz="1100" b="1" dirty="0">
                <a:solidFill>
                  <a:schemeClr val="bg1"/>
                </a:solidFill>
                <a:latin typeface="思源黑体 CN Bold" panose="020B0800000000000000" pitchFamily="34" charset="-122"/>
                <a:ea typeface="微软雅黑" pitchFamily="34" charset="-122"/>
              </a:rPr>
              <a:t>结构化查询语言</a:t>
            </a:r>
            <a:r>
              <a:rPr lang="en-US" altLang="zh-CN" sz="1100" b="1" dirty="0">
                <a:solidFill>
                  <a:schemeClr val="bg1"/>
                </a:solidFill>
                <a:latin typeface="思源黑体 CN Bold" panose="020B0800000000000000" pitchFamily="34" charset="-122"/>
                <a:ea typeface="微软雅黑" pitchFamily="34" charset="-122"/>
              </a:rPr>
              <a:t>(Structured Query Language)</a:t>
            </a:r>
            <a:r>
              <a:rPr lang="zh-CN" altLang="en-US" sz="1100" b="1" dirty="0">
                <a:solidFill>
                  <a:schemeClr val="bg1"/>
                </a:solidFill>
                <a:latin typeface="思源黑体 CN Bold" panose="020B0800000000000000" pitchFamily="34" charset="-122"/>
                <a:ea typeface="微软雅黑" pitchFamily="34" charset="-122"/>
              </a:rPr>
              <a:t>简称</a:t>
            </a:r>
            <a:r>
              <a:rPr lang="en-US" altLang="zh-CN" sz="1100" b="1" dirty="0">
                <a:solidFill>
                  <a:schemeClr val="bg1"/>
                </a:solidFill>
                <a:latin typeface="思源黑体 CN Bold" panose="020B0800000000000000" pitchFamily="34" charset="-122"/>
                <a:ea typeface="微软雅黑" pitchFamily="34" charset="-122"/>
              </a:rPr>
              <a:t>SQL</a:t>
            </a:r>
            <a:r>
              <a:rPr lang="zh-CN" altLang="en-US" sz="1100" b="1" dirty="0">
                <a:solidFill>
                  <a:schemeClr val="bg1"/>
                </a:solidFill>
                <a:latin typeface="思源黑体 CN Bold" panose="020B0800000000000000" pitchFamily="34" charset="-122"/>
                <a:ea typeface="微软雅黑" pitchFamily="34" charset="-122"/>
              </a:rPr>
              <a:t>，结构化查询语言是一种数据库查询和程序设计语言，用于存取数据以及查询、更新和管理关系数据库系统。</a:t>
            </a:r>
          </a:p>
        </p:txBody>
      </p:sp>
      <p:sp>
        <p:nvSpPr>
          <p:cNvPr id="17" name="Freeform 7"/>
          <p:cNvSpPr>
            <a:spLocks noEditPoints="1"/>
          </p:cNvSpPr>
          <p:nvPr/>
        </p:nvSpPr>
        <p:spPr bwMode="auto">
          <a:xfrm>
            <a:off x="1591129" y="4266346"/>
            <a:ext cx="450363" cy="385054"/>
          </a:xfrm>
          <a:custGeom>
            <a:avLst/>
            <a:gdLst>
              <a:gd name="T0" fmla="*/ 0 w 140"/>
              <a:gd name="T1" fmla="*/ 113 h 120"/>
              <a:gd name="T2" fmla="*/ 15 w 140"/>
              <a:gd name="T3" fmla="*/ 99 h 120"/>
              <a:gd name="T4" fmla="*/ 27 w 140"/>
              <a:gd name="T5" fmla="*/ 0 h 120"/>
              <a:gd name="T6" fmla="*/ 42 w 140"/>
              <a:gd name="T7" fmla="*/ 0 h 120"/>
              <a:gd name="T8" fmla="*/ 42 w 140"/>
              <a:gd name="T9" fmla="*/ 0 h 120"/>
              <a:gd name="T10" fmla="*/ 67 w 140"/>
              <a:gd name="T11" fmla="*/ 99 h 120"/>
              <a:gd name="T12" fmla="*/ 73 w 140"/>
              <a:gd name="T13" fmla="*/ 99 h 120"/>
              <a:gd name="T14" fmla="*/ 97 w 140"/>
              <a:gd name="T15" fmla="*/ 99 h 120"/>
              <a:gd name="T16" fmla="*/ 107 w 140"/>
              <a:gd name="T17" fmla="*/ 0 h 120"/>
              <a:gd name="T18" fmla="*/ 107 w 140"/>
              <a:gd name="T19" fmla="*/ 0 h 120"/>
              <a:gd name="T20" fmla="*/ 119 w 140"/>
              <a:gd name="T21" fmla="*/ 99 h 120"/>
              <a:gd name="T22" fmla="*/ 128 w 140"/>
              <a:gd name="T23" fmla="*/ 0 h 120"/>
              <a:gd name="T24" fmla="*/ 135 w 140"/>
              <a:gd name="T25" fmla="*/ 113 h 120"/>
              <a:gd name="T26" fmla="*/ 51 w 140"/>
              <a:gd name="T27" fmla="*/ 0 h 120"/>
              <a:gd name="T28" fmla="*/ 51 w 140"/>
              <a:gd name="T29" fmla="*/ 0 h 120"/>
              <a:gd name="T30" fmla="*/ 28 w 140"/>
              <a:gd name="T31" fmla="*/ 118 h 120"/>
              <a:gd name="T32" fmla="*/ 14 w 140"/>
              <a:gd name="T33" fmla="*/ 120 h 120"/>
              <a:gd name="T34" fmla="*/ 27 w 140"/>
              <a:gd name="T35" fmla="*/ 105 h 120"/>
              <a:gd name="T36" fmla="*/ 28 w 140"/>
              <a:gd name="T37" fmla="*/ 113 h 120"/>
              <a:gd name="T38" fmla="*/ 23 w 140"/>
              <a:gd name="T39" fmla="*/ 109 h 120"/>
              <a:gd name="T40" fmla="*/ 19 w 140"/>
              <a:gd name="T41" fmla="*/ 110 h 120"/>
              <a:gd name="T42" fmla="*/ 19 w 140"/>
              <a:gd name="T43" fmla="*/ 113 h 120"/>
              <a:gd name="T44" fmla="*/ 24 w 140"/>
              <a:gd name="T45" fmla="*/ 115 h 120"/>
              <a:gd name="T46" fmla="*/ 40 w 140"/>
              <a:gd name="T47" fmla="*/ 118 h 120"/>
              <a:gd name="T48" fmla="*/ 34 w 140"/>
              <a:gd name="T49" fmla="*/ 120 h 120"/>
              <a:gd name="T50" fmla="*/ 40 w 140"/>
              <a:gd name="T51" fmla="*/ 104 h 120"/>
              <a:gd name="T52" fmla="*/ 36 w 140"/>
              <a:gd name="T53" fmla="*/ 114 h 120"/>
              <a:gd name="T54" fmla="*/ 57 w 140"/>
              <a:gd name="T55" fmla="*/ 120 h 120"/>
              <a:gd name="T56" fmla="*/ 53 w 140"/>
              <a:gd name="T57" fmla="*/ 113 h 120"/>
              <a:gd name="T58" fmla="*/ 47 w 140"/>
              <a:gd name="T59" fmla="*/ 120 h 120"/>
              <a:gd name="T60" fmla="*/ 59 w 140"/>
              <a:gd name="T61" fmla="*/ 105 h 120"/>
              <a:gd name="T62" fmla="*/ 59 w 140"/>
              <a:gd name="T63" fmla="*/ 112 h 120"/>
              <a:gd name="T64" fmla="*/ 60 w 140"/>
              <a:gd name="T65" fmla="*/ 115 h 120"/>
              <a:gd name="T66" fmla="*/ 54 w 140"/>
              <a:gd name="T67" fmla="*/ 107 h 120"/>
              <a:gd name="T68" fmla="*/ 55 w 140"/>
              <a:gd name="T69" fmla="*/ 110 h 120"/>
              <a:gd name="T70" fmla="*/ 71 w 140"/>
              <a:gd name="T71" fmla="*/ 116 h 120"/>
              <a:gd name="T72" fmla="*/ 71 w 140"/>
              <a:gd name="T73" fmla="*/ 108 h 120"/>
              <a:gd name="T74" fmla="*/ 78 w 140"/>
              <a:gd name="T75" fmla="*/ 109 h 120"/>
              <a:gd name="T76" fmla="*/ 63 w 140"/>
              <a:gd name="T77" fmla="*/ 112 h 120"/>
              <a:gd name="T78" fmla="*/ 71 w 140"/>
              <a:gd name="T79" fmla="*/ 120 h 120"/>
              <a:gd name="T80" fmla="*/ 78 w 140"/>
              <a:gd name="T81" fmla="*/ 115 h 120"/>
              <a:gd name="T82" fmla="*/ 96 w 140"/>
              <a:gd name="T83" fmla="*/ 112 h 120"/>
              <a:gd name="T84" fmla="*/ 88 w 140"/>
              <a:gd name="T85" fmla="*/ 120 h 120"/>
              <a:gd name="T86" fmla="*/ 80 w 140"/>
              <a:gd name="T87" fmla="*/ 112 h 120"/>
              <a:gd name="T88" fmla="*/ 91 w 140"/>
              <a:gd name="T89" fmla="*/ 112 h 120"/>
              <a:gd name="T90" fmla="*/ 84 w 140"/>
              <a:gd name="T91" fmla="*/ 112 h 120"/>
              <a:gd name="T92" fmla="*/ 91 w 140"/>
              <a:gd name="T93" fmla="*/ 112 h 120"/>
              <a:gd name="T94" fmla="*/ 110 w 140"/>
              <a:gd name="T95" fmla="*/ 118 h 120"/>
              <a:gd name="T96" fmla="*/ 98 w 140"/>
              <a:gd name="T97" fmla="*/ 120 h 120"/>
              <a:gd name="T98" fmla="*/ 109 w 140"/>
              <a:gd name="T99" fmla="*/ 105 h 120"/>
              <a:gd name="T100" fmla="*/ 107 w 140"/>
              <a:gd name="T101" fmla="*/ 109 h 120"/>
              <a:gd name="T102" fmla="*/ 104 w 140"/>
              <a:gd name="T103" fmla="*/ 116 h 120"/>
              <a:gd name="T104" fmla="*/ 120 w 140"/>
              <a:gd name="T105" fmla="*/ 113 h 120"/>
              <a:gd name="T106" fmla="*/ 120 w 140"/>
              <a:gd name="T107" fmla="*/ 108 h 120"/>
              <a:gd name="T108" fmla="*/ 115 w 140"/>
              <a:gd name="T109" fmla="*/ 118 h 120"/>
              <a:gd name="T110" fmla="*/ 128 w 140"/>
              <a:gd name="T111"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 h="120">
                <a:moveTo>
                  <a:pt x="0" y="0"/>
                </a:moveTo>
                <a:cubicBezTo>
                  <a:pt x="7" y="0"/>
                  <a:pt x="7" y="0"/>
                  <a:pt x="7" y="0"/>
                </a:cubicBezTo>
                <a:cubicBezTo>
                  <a:pt x="7" y="113"/>
                  <a:pt x="7" y="113"/>
                  <a:pt x="7" y="113"/>
                </a:cubicBezTo>
                <a:cubicBezTo>
                  <a:pt x="0" y="113"/>
                  <a:pt x="0" y="113"/>
                  <a:pt x="0" y="113"/>
                </a:cubicBezTo>
                <a:lnTo>
                  <a:pt x="0" y="0"/>
                </a:lnTo>
                <a:close/>
                <a:moveTo>
                  <a:pt x="21" y="0"/>
                </a:moveTo>
                <a:cubicBezTo>
                  <a:pt x="15" y="0"/>
                  <a:pt x="15" y="0"/>
                  <a:pt x="15" y="0"/>
                </a:cubicBezTo>
                <a:cubicBezTo>
                  <a:pt x="15" y="99"/>
                  <a:pt x="15" y="99"/>
                  <a:pt x="15" y="99"/>
                </a:cubicBezTo>
                <a:cubicBezTo>
                  <a:pt x="21" y="99"/>
                  <a:pt x="21" y="99"/>
                  <a:pt x="21" y="99"/>
                </a:cubicBezTo>
                <a:lnTo>
                  <a:pt x="21" y="0"/>
                </a:lnTo>
                <a:close/>
                <a:moveTo>
                  <a:pt x="31" y="0"/>
                </a:moveTo>
                <a:cubicBezTo>
                  <a:pt x="27" y="0"/>
                  <a:pt x="27" y="0"/>
                  <a:pt x="27" y="0"/>
                </a:cubicBezTo>
                <a:cubicBezTo>
                  <a:pt x="27" y="99"/>
                  <a:pt x="27" y="99"/>
                  <a:pt x="27" y="99"/>
                </a:cubicBezTo>
                <a:cubicBezTo>
                  <a:pt x="31" y="99"/>
                  <a:pt x="31" y="99"/>
                  <a:pt x="31" y="99"/>
                </a:cubicBezTo>
                <a:lnTo>
                  <a:pt x="31" y="0"/>
                </a:lnTo>
                <a:close/>
                <a:moveTo>
                  <a:pt x="42" y="0"/>
                </a:moveTo>
                <a:cubicBezTo>
                  <a:pt x="37" y="0"/>
                  <a:pt x="37" y="0"/>
                  <a:pt x="37" y="0"/>
                </a:cubicBezTo>
                <a:cubicBezTo>
                  <a:pt x="37" y="99"/>
                  <a:pt x="37" y="99"/>
                  <a:pt x="37" y="99"/>
                </a:cubicBezTo>
                <a:cubicBezTo>
                  <a:pt x="42" y="99"/>
                  <a:pt x="42" y="99"/>
                  <a:pt x="42" y="99"/>
                </a:cubicBezTo>
                <a:lnTo>
                  <a:pt x="42" y="0"/>
                </a:lnTo>
                <a:close/>
                <a:moveTo>
                  <a:pt x="67" y="0"/>
                </a:moveTo>
                <a:cubicBezTo>
                  <a:pt x="61" y="0"/>
                  <a:pt x="61" y="0"/>
                  <a:pt x="61" y="0"/>
                </a:cubicBezTo>
                <a:cubicBezTo>
                  <a:pt x="61" y="99"/>
                  <a:pt x="61" y="99"/>
                  <a:pt x="61" y="99"/>
                </a:cubicBezTo>
                <a:cubicBezTo>
                  <a:pt x="67" y="99"/>
                  <a:pt x="67" y="99"/>
                  <a:pt x="67" y="99"/>
                </a:cubicBezTo>
                <a:lnTo>
                  <a:pt x="67" y="0"/>
                </a:lnTo>
                <a:close/>
                <a:moveTo>
                  <a:pt x="77" y="0"/>
                </a:moveTo>
                <a:cubicBezTo>
                  <a:pt x="73" y="0"/>
                  <a:pt x="73" y="0"/>
                  <a:pt x="73" y="0"/>
                </a:cubicBezTo>
                <a:cubicBezTo>
                  <a:pt x="73" y="99"/>
                  <a:pt x="73" y="99"/>
                  <a:pt x="73" y="99"/>
                </a:cubicBezTo>
                <a:cubicBezTo>
                  <a:pt x="77" y="99"/>
                  <a:pt x="77" y="99"/>
                  <a:pt x="77" y="99"/>
                </a:cubicBezTo>
                <a:lnTo>
                  <a:pt x="77" y="0"/>
                </a:lnTo>
                <a:close/>
                <a:moveTo>
                  <a:pt x="88" y="99"/>
                </a:moveTo>
                <a:cubicBezTo>
                  <a:pt x="97" y="99"/>
                  <a:pt x="97" y="99"/>
                  <a:pt x="97" y="99"/>
                </a:cubicBezTo>
                <a:cubicBezTo>
                  <a:pt x="97" y="0"/>
                  <a:pt x="97" y="0"/>
                  <a:pt x="97" y="0"/>
                </a:cubicBezTo>
                <a:cubicBezTo>
                  <a:pt x="88" y="0"/>
                  <a:pt x="88" y="0"/>
                  <a:pt x="88" y="0"/>
                </a:cubicBezTo>
                <a:lnTo>
                  <a:pt x="88" y="99"/>
                </a:lnTo>
                <a:close/>
                <a:moveTo>
                  <a:pt x="107" y="0"/>
                </a:moveTo>
                <a:cubicBezTo>
                  <a:pt x="105" y="0"/>
                  <a:pt x="105" y="0"/>
                  <a:pt x="105" y="0"/>
                </a:cubicBezTo>
                <a:cubicBezTo>
                  <a:pt x="105" y="99"/>
                  <a:pt x="105" y="99"/>
                  <a:pt x="105" y="99"/>
                </a:cubicBezTo>
                <a:cubicBezTo>
                  <a:pt x="107" y="99"/>
                  <a:pt x="107" y="99"/>
                  <a:pt x="107" y="99"/>
                </a:cubicBezTo>
                <a:lnTo>
                  <a:pt x="107" y="0"/>
                </a:lnTo>
                <a:close/>
                <a:moveTo>
                  <a:pt x="119" y="0"/>
                </a:moveTo>
                <a:cubicBezTo>
                  <a:pt x="112" y="0"/>
                  <a:pt x="112" y="0"/>
                  <a:pt x="112" y="0"/>
                </a:cubicBezTo>
                <a:cubicBezTo>
                  <a:pt x="112" y="99"/>
                  <a:pt x="112" y="99"/>
                  <a:pt x="112" y="99"/>
                </a:cubicBezTo>
                <a:cubicBezTo>
                  <a:pt x="119" y="99"/>
                  <a:pt x="119" y="99"/>
                  <a:pt x="119" y="99"/>
                </a:cubicBezTo>
                <a:lnTo>
                  <a:pt x="119" y="0"/>
                </a:lnTo>
                <a:close/>
                <a:moveTo>
                  <a:pt x="124" y="99"/>
                </a:moveTo>
                <a:cubicBezTo>
                  <a:pt x="128" y="99"/>
                  <a:pt x="128" y="99"/>
                  <a:pt x="128" y="99"/>
                </a:cubicBezTo>
                <a:cubicBezTo>
                  <a:pt x="128" y="0"/>
                  <a:pt x="128" y="0"/>
                  <a:pt x="128" y="0"/>
                </a:cubicBezTo>
                <a:cubicBezTo>
                  <a:pt x="124" y="0"/>
                  <a:pt x="124" y="0"/>
                  <a:pt x="124" y="0"/>
                </a:cubicBezTo>
                <a:lnTo>
                  <a:pt x="124" y="99"/>
                </a:lnTo>
                <a:close/>
                <a:moveTo>
                  <a:pt x="135" y="0"/>
                </a:moveTo>
                <a:cubicBezTo>
                  <a:pt x="135" y="113"/>
                  <a:pt x="135" y="113"/>
                  <a:pt x="135" y="113"/>
                </a:cubicBezTo>
                <a:cubicBezTo>
                  <a:pt x="140" y="113"/>
                  <a:pt x="140" y="113"/>
                  <a:pt x="140" y="113"/>
                </a:cubicBezTo>
                <a:cubicBezTo>
                  <a:pt x="140" y="0"/>
                  <a:pt x="140" y="0"/>
                  <a:pt x="140" y="0"/>
                </a:cubicBezTo>
                <a:lnTo>
                  <a:pt x="135" y="0"/>
                </a:lnTo>
                <a:close/>
                <a:moveTo>
                  <a:pt x="51" y="0"/>
                </a:moveTo>
                <a:cubicBezTo>
                  <a:pt x="49" y="0"/>
                  <a:pt x="49" y="0"/>
                  <a:pt x="49" y="0"/>
                </a:cubicBezTo>
                <a:cubicBezTo>
                  <a:pt x="49" y="99"/>
                  <a:pt x="49" y="99"/>
                  <a:pt x="49" y="99"/>
                </a:cubicBezTo>
                <a:cubicBezTo>
                  <a:pt x="51" y="99"/>
                  <a:pt x="51" y="99"/>
                  <a:pt x="51" y="99"/>
                </a:cubicBezTo>
                <a:lnTo>
                  <a:pt x="51" y="0"/>
                </a:lnTo>
                <a:close/>
                <a:moveTo>
                  <a:pt x="28" y="113"/>
                </a:moveTo>
                <a:cubicBezTo>
                  <a:pt x="28" y="113"/>
                  <a:pt x="28" y="114"/>
                  <a:pt x="28" y="115"/>
                </a:cubicBezTo>
                <a:cubicBezTo>
                  <a:pt x="28" y="116"/>
                  <a:pt x="28" y="117"/>
                  <a:pt x="28" y="117"/>
                </a:cubicBezTo>
                <a:cubicBezTo>
                  <a:pt x="28" y="118"/>
                  <a:pt x="28" y="118"/>
                  <a:pt x="28" y="118"/>
                </a:cubicBezTo>
                <a:cubicBezTo>
                  <a:pt x="27" y="118"/>
                  <a:pt x="27" y="119"/>
                  <a:pt x="26" y="119"/>
                </a:cubicBezTo>
                <a:cubicBezTo>
                  <a:pt x="26" y="119"/>
                  <a:pt x="25" y="119"/>
                  <a:pt x="25" y="119"/>
                </a:cubicBezTo>
                <a:cubicBezTo>
                  <a:pt x="24" y="120"/>
                  <a:pt x="23" y="120"/>
                  <a:pt x="22" y="120"/>
                </a:cubicBezTo>
                <a:cubicBezTo>
                  <a:pt x="14" y="120"/>
                  <a:pt x="14" y="120"/>
                  <a:pt x="14" y="120"/>
                </a:cubicBezTo>
                <a:cubicBezTo>
                  <a:pt x="14" y="118"/>
                  <a:pt x="14" y="118"/>
                  <a:pt x="14" y="118"/>
                </a:cubicBezTo>
                <a:cubicBezTo>
                  <a:pt x="14" y="104"/>
                  <a:pt x="14" y="104"/>
                  <a:pt x="14" y="104"/>
                </a:cubicBezTo>
                <a:cubicBezTo>
                  <a:pt x="23" y="104"/>
                  <a:pt x="23" y="104"/>
                  <a:pt x="23" y="104"/>
                </a:cubicBezTo>
                <a:cubicBezTo>
                  <a:pt x="25" y="104"/>
                  <a:pt x="26" y="105"/>
                  <a:pt x="27" y="105"/>
                </a:cubicBezTo>
                <a:cubicBezTo>
                  <a:pt x="27" y="106"/>
                  <a:pt x="28" y="107"/>
                  <a:pt x="28" y="108"/>
                </a:cubicBezTo>
                <a:cubicBezTo>
                  <a:pt x="28" y="109"/>
                  <a:pt x="27" y="110"/>
                  <a:pt x="27" y="110"/>
                </a:cubicBezTo>
                <a:cubicBezTo>
                  <a:pt x="27" y="111"/>
                  <a:pt x="26" y="111"/>
                  <a:pt x="25" y="111"/>
                </a:cubicBezTo>
                <a:cubicBezTo>
                  <a:pt x="26" y="112"/>
                  <a:pt x="27" y="112"/>
                  <a:pt x="28" y="113"/>
                </a:cubicBezTo>
                <a:close/>
                <a:moveTo>
                  <a:pt x="19" y="110"/>
                </a:moveTo>
                <a:cubicBezTo>
                  <a:pt x="21" y="110"/>
                  <a:pt x="21" y="110"/>
                  <a:pt x="21" y="110"/>
                </a:cubicBezTo>
                <a:cubicBezTo>
                  <a:pt x="22" y="110"/>
                  <a:pt x="22" y="110"/>
                  <a:pt x="23" y="110"/>
                </a:cubicBezTo>
                <a:cubicBezTo>
                  <a:pt x="23" y="110"/>
                  <a:pt x="23" y="109"/>
                  <a:pt x="23" y="109"/>
                </a:cubicBezTo>
                <a:cubicBezTo>
                  <a:pt x="23" y="108"/>
                  <a:pt x="23" y="108"/>
                  <a:pt x="23" y="108"/>
                </a:cubicBezTo>
                <a:cubicBezTo>
                  <a:pt x="22" y="107"/>
                  <a:pt x="22" y="107"/>
                  <a:pt x="21" y="107"/>
                </a:cubicBezTo>
                <a:cubicBezTo>
                  <a:pt x="19" y="107"/>
                  <a:pt x="19" y="107"/>
                  <a:pt x="19" y="107"/>
                </a:cubicBezTo>
                <a:lnTo>
                  <a:pt x="19" y="110"/>
                </a:lnTo>
                <a:close/>
                <a:moveTo>
                  <a:pt x="24" y="115"/>
                </a:moveTo>
                <a:cubicBezTo>
                  <a:pt x="24" y="114"/>
                  <a:pt x="24" y="114"/>
                  <a:pt x="23" y="114"/>
                </a:cubicBezTo>
                <a:cubicBezTo>
                  <a:pt x="23" y="113"/>
                  <a:pt x="22" y="113"/>
                  <a:pt x="21" y="113"/>
                </a:cubicBezTo>
                <a:cubicBezTo>
                  <a:pt x="19" y="113"/>
                  <a:pt x="19" y="113"/>
                  <a:pt x="19" y="113"/>
                </a:cubicBezTo>
                <a:cubicBezTo>
                  <a:pt x="19" y="116"/>
                  <a:pt x="19" y="116"/>
                  <a:pt x="19" y="116"/>
                </a:cubicBezTo>
                <a:cubicBezTo>
                  <a:pt x="21" y="116"/>
                  <a:pt x="21" y="116"/>
                  <a:pt x="21" y="116"/>
                </a:cubicBezTo>
                <a:cubicBezTo>
                  <a:pt x="22" y="116"/>
                  <a:pt x="23" y="116"/>
                  <a:pt x="23" y="116"/>
                </a:cubicBezTo>
                <a:cubicBezTo>
                  <a:pt x="24" y="116"/>
                  <a:pt x="24" y="115"/>
                  <a:pt x="24" y="115"/>
                </a:cubicBezTo>
                <a:close/>
                <a:moveTo>
                  <a:pt x="45" y="118"/>
                </a:moveTo>
                <a:cubicBezTo>
                  <a:pt x="46" y="120"/>
                  <a:pt x="46" y="120"/>
                  <a:pt x="46" y="120"/>
                </a:cubicBezTo>
                <a:cubicBezTo>
                  <a:pt x="41" y="120"/>
                  <a:pt x="41" y="120"/>
                  <a:pt x="41" y="120"/>
                </a:cubicBezTo>
                <a:cubicBezTo>
                  <a:pt x="40" y="118"/>
                  <a:pt x="40" y="118"/>
                  <a:pt x="40" y="118"/>
                </a:cubicBezTo>
                <a:cubicBezTo>
                  <a:pt x="40" y="117"/>
                  <a:pt x="40" y="117"/>
                  <a:pt x="40" y="117"/>
                </a:cubicBezTo>
                <a:cubicBezTo>
                  <a:pt x="35" y="117"/>
                  <a:pt x="35" y="117"/>
                  <a:pt x="35" y="117"/>
                </a:cubicBezTo>
                <a:cubicBezTo>
                  <a:pt x="34" y="118"/>
                  <a:pt x="34" y="118"/>
                  <a:pt x="34" y="118"/>
                </a:cubicBezTo>
                <a:cubicBezTo>
                  <a:pt x="34" y="120"/>
                  <a:pt x="34" y="120"/>
                  <a:pt x="34" y="120"/>
                </a:cubicBezTo>
                <a:cubicBezTo>
                  <a:pt x="29" y="120"/>
                  <a:pt x="29" y="120"/>
                  <a:pt x="29" y="120"/>
                </a:cubicBezTo>
                <a:cubicBezTo>
                  <a:pt x="30" y="118"/>
                  <a:pt x="30" y="118"/>
                  <a:pt x="30" y="118"/>
                </a:cubicBezTo>
                <a:cubicBezTo>
                  <a:pt x="35" y="104"/>
                  <a:pt x="35" y="104"/>
                  <a:pt x="35" y="104"/>
                </a:cubicBezTo>
                <a:cubicBezTo>
                  <a:pt x="40" y="104"/>
                  <a:pt x="40" y="104"/>
                  <a:pt x="40" y="104"/>
                </a:cubicBezTo>
                <a:lnTo>
                  <a:pt x="45" y="118"/>
                </a:lnTo>
                <a:close/>
                <a:moveTo>
                  <a:pt x="39" y="114"/>
                </a:moveTo>
                <a:cubicBezTo>
                  <a:pt x="37" y="108"/>
                  <a:pt x="37" y="108"/>
                  <a:pt x="37" y="108"/>
                </a:cubicBezTo>
                <a:cubicBezTo>
                  <a:pt x="36" y="114"/>
                  <a:pt x="36" y="114"/>
                  <a:pt x="36" y="114"/>
                </a:cubicBezTo>
                <a:lnTo>
                  <a:pt x="39" y="114"/>
                </a:lnTo>
                <a:close/>
                <a:moveTo>
                  <a:pt x="62" y="118"/>
                </a:moveTo>
                <a:cubicBezTo>
                  <a:pt x="62" y="120"/>
                  <a:pt x="62" y="120"/>
                  <a:pt x="62" y="120"/>
                </a:cubicBezTo>
                <a:cubicBezTo>
                  <a:pt x="57" y="120"/>
                  <a:pt x="57" y="120"/>
                  <a:pt x="57" y="120"/>
                </a:cubicBezTo>
                <a:cubicBezTo>
                  <a:pt x="56" y="118"/>
                  <a:pt x="56" y="118"/>
                  <a:pt x="56" y="118"/>
                </a:cubicBezTo>
                <a:cubicBezTo>
                  <a:pt x="55" y="115"/>
                  <a:pt x="55" y="115"/>
                  <a:pt x="55" y="115"/>
                </a:cubicBezTo>
                <a:cubicBezTo>
                  <a:pt x="54" y="114"/>
                  <a:pt x="54" y="114"/>
                  <a:pt x="54" y="114"/>
                </a:cubicBezTo>
                <a:cubicBezTo>
                  <a:pt x="53" y="114"/>
                  <a:pt x="53" y="113"/>
                  <a:pt x="53" y="113"/>
                </a:cubicBezTo>
                <a:cubicBezTo>
                  <a:pt x="52" y="113"/>
                  <a:pt x="52" y="113"/>
                  <a:pt x="52" y="113"/>
                </a:cubicBezTo>
                <a:cubicBezTo>
                  <a:pt x="52" y="118"/>
                  <a:pt x="52" y="118"/>
                  <a:pt x="52" y="118"/>
                </a:cubicBezTo>
                <a:cubicBezTo>
                  <a:pt x="52" y="120"/>
                  <a:pt x="52" y="120"/>
                  <a:pt x="52" y="120"/>
                </a:cubicBezTo>
                <a:cubicBezTo>
                  <a:pt x="47" y="120"/>
                  <a:pt x="47" y="120"/>
                  <a:pt x="47" y="120"/>
                </a:cubicBezTo>
                <a:cubicBezTo>
                  <a:pt x="47" y="118"/>
                  <a:pt x="47" y="118"/>
                  <a:pt x="47" y="118"/>
                </a:cubicBezTo>
                <a:cubicBezTo>
                  <a:pt x="47" y="104"/>
                  <a:pt x="47" y="104"/>
                  <a:pt x="47" y="104"/>
                </a:cubicBezTo>
                <a:cubicBezTo>
                  <a:pt x="55" y="104"/>
                  <a:pt x="55" y="104"/>
                  <a:pt x="55" y="104"/>
                </a:cubicBezTo>
                <a:cubicBezTo>
                  <a:pt x="57" y="104"/>
                  <a:pt x="58" y="104"/>
                  <a:pt x="59" y="105"/>
                </a:cubicBezTo>
                <a:cubicBezTo>
                  <a:pt x="59" y="105"/>
                  <a:pt x="60" y="105"/>
                  <a:pt x="61" y="106"/>
                </a:cubicBezTo>
                <a:cubicBezTo>
                  <a:pt x="61" y="107"/>
                  <a:pt x="61" y="108"/>
                  <a:pt x="61" y="109"/>
                </a:cubicBezTo>
                <a:cubicBezTo>
                  <a:pt x="61" y="109"/>
                  <a:pt x="61" y="110"/>
                  <a:pt x="61" y="111"/>
                </a:cubicBezTo>
                <a:cubicBezTo>
                  <a:pt x="60" y="111"/>
                  <a:pt x="60" y="112"/>
                  <a:pt x="59" y="112"/>
                </a:cubicBezTo>
                <a:cubicBezTo>
                  <a:pt x="59" y="112"/>
                  <a:pt x="58" y="113"/>
                  <a:pt x="57" y="113"/>
                </a:cubicBezTo>
                <a:cubicBezTo>
                  <a:pt x="58" y="113"/>
                  <a:pt x="58" y="113"/>
                  <a:pt x="59" y="113"/>
                </a:cubicBezTo>
                <a:cubicBezTo>
                  <a:pt x="59" y="114"/>
                  <a:pt x="59" y="114"/>
                  <a:pt x="59" y="114"/>
                </a:cubicBezTo>
                <a:cubicBezTo>
                  <a:pt x="60" y="115"/>
                  <a:pt x="60" y="115"/>
                  <a:pt x="60" y="115"/>
                </a:cubicBezTo>
                <a:lnTo>
                  <a:pt x="62" y="118"/>
                </a:lnTo>
                <a:close/>
                <a:moveTo>
                  <a:pt x="56" y="109"/>
                </a:moveTo>
                <a:cubicBezTo>
                  <a:pt x="56" y="108"/>
                  <a:pt x="56" y="108"/>
                  <a:pt x="56" y="108"/>
                </a:cubicBezTo>
                <a:cubicBezTo>
                  <a:pt x="56" y="108"/>
                  <a:pt x="55" y="107"/>
                  <a:pt x="54" y="107"/>
                </a:cubicBezTo>
                <a:cubicBezTo>
                  <a:pt x="52" y="107"/>
                  <a:pt x="52" y="107"/>
                  <a:pt x="52" y="107"/>
                </a:cubicBezTo>
                <a:cubicBezTo>
                  <a:pt x="52" y="110"/>
                  <a:pt x="52" y="110"/>
                  <a:pt x="52" y="110"/>
                </a:cubicBezTo>
                <a:cubicBezTo>
                  <a:pt x="54" y="110"/>
                  <a:pt x="54" y="110"/>
                  <a:pt x="54" y="110"/>
                </a:cubicBezTo>
                <a:cubicBezTo>
                  <a:pt x="54" y="110"/>
                  <a:pt x="55" y="110"/>
                  <a:pt x="55" y="110"/>
                </a:cubicBezTo>
                <a:cubicBezTo>
                  <a:pt x="56" y="110"/>
                  <a:pt x="56" y="110"/>
                  <a:pt x="56" y="110"/>
                </a:cubicBezTo>
                <a:cubicBezTo>
                  <a:pt x="56" y="110"/>
                  <a:pt x="56" y="109"/>
                  <a:pt x="56" y="109"/>
                </a:cubicBezTo>
                <a:close/>
                <a:moveTo>
                  <a:pt x="73" y="116"/>
                </a:moveTo>
                <a:cubicBezTo>
                  <a:pt x="72" y="116"/>
                  <a:pt x="72" y="116"/>
                  <a:pt x="71" y="116"/>
                </a:cubicBezTo>
                <a:cubicBezTo>
                  <a:pt x="70" y="116"/>
                  <a:pt x="69" y="116"/>
                  <a:pt x="69" y="115"/>
                </a:cubicBezTo>
                <a:cubicBezTo>
                  <a:pt x="68" y="115"/>
                  <a:pt x="68" y="114"/>
                  <a:pt x="68" y="112"/>
                </a:cubicBezTo>
                <a:cubicBezTo>
                  <a:pt x="68" y="111"/>
                  <a:pt x="68" y="109"/>
                  <a:pt x="68" y="109"/>
                </a:cubicBezTo>
                <a:cubicBezTo>
                  <a:pt x="69" y="108"/>
                  <a:pt x="70" y="108"/>
                  <a:pt x="71" y="108"/>
                </a:cubicBezTo>
                <a:cubicBezTo>
                  <a:pt x="71" y="108"/>
                  <a:pt x="72" y="108"/>
                  <a:pt x="72" y="108"/>
                </a:cubicBezTo>
                <a:cubicBezTo>
                  <a:pt x="73" y="108"/>
                  <a:pt x="73" y="108"/>
                  <a:pt x="73" y="109"/>
                </a:cubicBezTo>
                <a:cubicBezTo>
                  <a:pt x="73" y="109"/>
                  <a:pt x="74" y="109"/>
                  <a:pt x="74" y="110"/>
                </a:cubicBezTo>
                <a:cubicBezTo>
                  <a:pt x="78" y="109"/>
                  <a:pt x="78" y="109"/>
                  <a:pt x="78" y="109"/>
                </a:cubicBezTo>
                <a:cubicBezTo>
                  <a:pt x="77" y="107"/>
                  <a:pt x="77" y="106"/>
                  <a:pt x="75" y="105"/>
                </a:cubicBezTo>
                <a:cubicBezTo>
                  <a:pt x="74" y="104"/>
                  <a:pt x="73" y="104"/>
                  <a:pt x="71" y="104"/>
                </a:cubicBezTo>
                <a:cubicBezTo>
                  <a:pt x="68" y="104"/>
                  <a:pt x="66" y="105"/>
                  <a:pt x="65" y="106"/>
                </a:cubicBezTo>
                <a:cubicBezTo>
                  <a:pt x="64" y="107"/>
                  <a:pt x="63" y="109"/>
                  <a:pt x="63" y="112"/>
                </a:cubicBezTo>
                <a:cubicBezTo>
                  <a:pt x="63" y="114"/>
                  <a:pt x="63" y="115"/>
                  <a:pt x="64" y="117"/>
                </a:cubicBezTo>
                <a:cubicBezTo>
                  <a:pt x="64" y="117"/>
                  <a:pt x="65" y="117"/>
                  <a:pt x="65" y="118"/>
                </a:cubicBezTo>
                <a:cubicBezTo>
                  <a:pt x="66" y="118"/>
                  <a:pt x="66" y="119"/>
                  <a:pt x="67" y="119"/>
                </a:cubicBezTo>
                <a:cubicBezTo>
                  <a:pt x="68" y="120"/>
                  <a:pt x="69" y="120"/>
                  <a:pt x="71" y="120"/>
                </a:cubicBezTo>
                <a:cubicBezTo>
                  <a:pt x="72" y="120"/>
                  <a:pt x="74" y="120"/>
                  <a:pt x="74" y="119"/>
                </a:cubicBezTo>
                <a:cubicBezTo>
                  <a:pt x="75" y="119"/>
                  <a:pt x="76" y="118"/>
                  <a:pt x="76" y="118"/>
                </a:cubicBezTo>
                <a:cubicBezTo>
                  <a:pt x="77" y="118"/>
                  <a:pt x="77" y="118"/>
                  <a:pt x="77" y="118"/>
                </a:cubicBezTo>
                <a:cubicBezTo>
                  <a:pt x="77" y="117"/>
                  <a:pt x="78" y="116"/>
                  <a:pt x="78" y="115"/>
                </a:cubicBezTo>
                <a:cubicBezTo>
                  <a:pt x="74" y="113"/>
                  <a:pt x="74" y="113"/>
                  <a:pt x="74" y="113"/>
                </a:cubicBezTo>
                <a:cubicBezTo>
                  <a:pt x="74" y="114"/>
                  <a:pt x="73" y="115"/>
                  <a:pt x="73" y="116"/>
                </a:cubicBezTo>
                <a:close/>
                <a:moveTo>
                  <a:pt x="94" y="106"/>
                </a:moveTo>
                <a:cubicBezTo>
                  <a:pt x="95" y="107"/>
                  <a:pt x="96" y="109"/>
                  <a:pt x="96" y="112"/>
                </a:cubicBezTo>
                <a:cubicBezTo>
                  <a:pt x="96" y="114"/>
                  <a:pt x="95" y="115"/>
                  <a:pt x="95" y="116"/>
                </a:cubicBezTo>
                <a:cubicBezTo>
                  <a:pt x="94" y="117"/>
                  <a:pt x="94" y="117"/>
                  <a:pt x="94" y="118"/>
                </a:cubicBezTo>
                <a:cubicBezTo>
                  <a:pt x="93" y="118"/>
                  <a:pt x="93" y="119"/>
                  <a:pt x="92" y="119"/>
                </a:cubicBezTo>
                <a:cubicBezTo>
                  <a:pt x="91" y="120"/>
                  <a:pt x="90" y="120"/>
                  <a:pt x="88" y="120"/>
                </a:cubicBezTo>
                <a:cubicBezTo>
                  <a:pt x="86" y="120"/>
                  <a:pt x="85" y="120"/>
                  <a:pt x="84" y="119"/>
                </a:cubicBezTo>
                <a:cubicBezTo>
                  <a:pt x="83" y="119"/>
                  <a:pt x="82" y="118"/>
                  <a:pt x="82" y="118"/>
                </a:cubicBezTo>
                <a:cubicBezTo>
                  <a:pt x="81" y="117"/>
                  <a:pt x="81" y="117"/>
                  <a:pt x="81" y="116"/>
                </a:cubicBezTo>
                <a:cubicBezTo>
                  <a:pt x="80" y="115"/>
                  <a:pt x="80" y="114"/>
                  <a:pt x="80" y="112"/>
                </a:cubicBezTo>
                <a:cubicBezTo>
                  <a:pt x="80" y="109"/>
                  <a:pt x="80" y="107"/>
                  <a:pt x="82" y="106"/>
                </a:cubicBezTo>
                <a:cubicBezTo>
                  <a:pt x="83" y="105"/>
                  <a:pt x="85" y="104"/>
                  <a:pt x="88" y="104"/>
                </a:cubicBezTo>
                <a:cubicBezTo>
                  <a:pt x="90" y="104"/>
                  <a:pt x="92" y="105"/>
                  <a:pt x="94" y="106"/>
                </a:cubicBezTo>
                <a:close/>
                <a:moveTo>
                  <a:pt x="91" y="112"/>
                </a:moveTo>
                <a:cubicBezTo>
                  <a:pt x="91" y="110"/>
                  <a:pt x="91" y="109"/>
                  <a:pt x="90" y="109"/>
                </a:cubicBezTo>
                <a:cubicBezTo>
                  <a:pt x="89" y="108"/>
                  <a:pt x="89" y="108"/>
                  <a:pt x="88" y="108"/>
                </a:cubicBezTo>
                <a:cubicBezTo>
                  <a:pt x="87" y="108"/>
                  <a:pt x="86" y="108"/>
                  <a:pt x="85" y="109"/>
                </a:cubicBezTo>
                <a:cubicBezTo>
                  <a:pt x="85" y="109"/>
                  <a:pt x="84" y="110"/>
                  <a:pt x="84" y="112"/>
                </a:cubicBezTo>
                <a:cubicBezTo>
                  <a:pt x="84" y="114"/>
                  <a:pt x="85" y="115"/>
                  <a:pt x="85" y="115"/>
                </a:cubicBezTo>
                <a:cubicBezTo>
                  <a:pt x="86" y="116"/>
                  <a:pt x="87" y="116"/>
                  <a:pt x="88" y="116"/>
                </a:cubicBezTo>
                <a:cubicBezTo>
                  <a:pt x="89" y="116"/>
                  <a:pt x="89" y="116"/>
                  <a:pt x="90" y="115"/>
                </a:cubicBezTo>
                <a:cubicBezTo>
                  <a:pt x="91" y="115"/>
                  <a:pt x="91" y="113"/>
                  <a:pt x="91" y="112"/>
                </a:cubicBezTo>
                <a:close/>
                <a:moveTo>
                  <a:pt x="112" y="109"/>
                </a:moveTo>
                <a:cubicBezTo>
                  <a:pt x="112" y="110"/>
                  <a:pt x="112" y="111"/>
                  <a:pt x="112" y="112"/>
                </a:cubicBezTo>
                <a:cubicBezTo>
                  <a:pt x="112" y="114"/>
                  <a:pt x="112" y="115"/>
                  <a:pt x="112" y="116"/>
                </a:cubicBezTo>
                <a:cubicBezTo>
                  <a:pt x="112" y="117"/>
                  <a:pt x="111" y="117"/>
                  <a:pt x="110" y="118"/>
                </a:cubicBezTo>
                <a:cubicBezTo>
                  <a:pt x="110" y="118"/>
                  <a:pt x="110" y="118"/>
                  <a:pt x="110" y="118"/>
                </a:cubicBezTo>
                <a:cubicBezTo>
                  <a:pt x="110" y="119"/>
                  <a:pt x="109" y="119"/>
                  <a:pt x="108" y="119"/>
                </a:cubicBezTo>
                <a:cubicBezTo>
                  <a:pt x="107" y="119"/>
                  <a:pt x="106" y="120"/>
                  <a:pt x="105" y="120"/>
                </a:cubicBezTo>
                <a:cubicBezTo>
                  <a:pt x="98" y="120"/>
                  <a:pt x="98" y="120"/>
                  <a:pt x="98" y="120"/>
                </a:cubicBezTo>
                <a:cubicBezTo>
                  <a:pt x="98" y="118"/>
                  <a:pt x="98" y="118"/>
                  <a:pt x="98" y="118"/>
                </a:cubicBezTo>
                <a:cubicBezTo>
                  <a:pt x="98" y="104"/>
                  <a:pt x="98" y="104"/>
                  <a:pt x="98" y="104"/>
                </a:cubicBezTo>
                <a:cubicBezTo>
                  <a:pt x="105" y="104"/>
                  <a:pt x="105" y="104"/>
                  <a:pt x="105" y="104"/>
                </a:cubicBezTo>
                <a:cubicBezTo>
                  <a:pt x="107" y="104"/>
                  <a:pt x="108" y="104"/>
                  <a:pt x="109" y="105"/>
                </a:cubicBezTo>
                <a:cubicBezTo>
                  <a:pt x="110" y="105"/>
                  <a:pt x="110" y="106"/>
                  <a:pt x="111" y="106"/>
                </a:cubicBezTo>
                <a:cubicBezTo>
                  <a:pt x="111" y="107"/>
                  <a:pt x="112" y="108"/>
                  <a:pt x="112" y="109"/>
                </a:cubicBezTo>
                <a:close/>
                <a:moveTo>
                  <a:pt x="108" y="112"/>
                </a:moveTo>
                <a:cubicBezTo>
                  <a:pt x="108" y="110"/>
                  <a:pt x="107" y="109"/>
                  <a:pt x="107" y="109"/>
                </a:cubicBezTo>
                <a:cubicBezTo>
                  <a:pt x="106" y="108"/>
                  <a:pt x="105" y="108"/>
                  <a:pt x="104" y="108"/>
                </a:cubicBezTo>
                <a:cubicBezTo>
                  <a:pt x="103" y="108"/>
                  <a:pt x="103" y="108"/>
                  <a:pt x="103" y="108"/>
                </a:cubicBezTo>
                <a:cubicBezTo>
                  <a:pt x="103" y="116"/>
                  <a:pt x="103" y="116"/>
                  <a:pt x="103" y="116"/>
                </a:cubicBezTo>
                <a:cubicBezTo>
                  <a:pt x="104" y="116"/>
                  <a:pt x="104" y="116"/>
                  <a:pt x="104" y="116"/>
                </a:cubicBezTo>
                <a:cubicBezTo>
                  <a:pt x="105" y="116"/>
                  <a:pt x="106" y="116"/>
                  <a:pt x="106" y="116"/>
                </a:cubicBezTo>
                <a:cubicBezTo>
                  <a:pt x="107" y="116"/>
                  <a:pt x="107" y="115"/>
                  <a:pt x="107" y="115"/>
                </a:cubicBezTo>
                <a:cubicBezTo>
                  <a:pt x="108" y="114"/>
                  <a:pt x="108" y="113"/>
                  <a:pt x="108" y="112"/>
                </a:cubicBezTo>
                <a:close/>
                <a:moveTo>
                  <a:pt x="120" y="113"/>
                </a:moveTo>
                <a:cubicBezTo>
                  <a:pt x="127" y="113"/>
                  <a:pt x="127" y="113"/>
                  <a:pt x="127" y="113"/>
                </a:cubicBezTo>
                <a:cubicBezTo>
                  <a:pt x="127" y="110"/>
                  <a:pt x="127" y="110"/>
                  <a:pt x="127" y="110"/>
                </a:cubicBezTo>
                <a:cubicBezTo>
                  <a:pt x="120" y="110"/>
                  <a:pt x="120" y="110"/>
                  <a:pt x="120" y="110"/>
                </a:cubicBezTo>
                <a:cubicBezTo>
                  <a:pt x="120" y="108"/>
                  <a:pt x="120" y="108"/>
                  <a:pt x="120" y="108"/>
                </a:cubicBezTo>
                <a:cubicBezTo>
                  <a:pt x="128" y="108"/>
                  <a:pt x="128" y="108"/>
                  <a:pt x="128" y="108"/>
                </a:cubicBezTo>
                <a:cubicBezTo>
                  <a:pt x="128" y="104"/>
                  <a:pt x="128" y="104"/>
                  <a:pt x="128" y="104"/>
                </a:cubicBezTo>
                <a:cubicBezTo>
                  <a:pt x="115" y="104"/>
                  <a:pt x="115" y="104"/>
                  <a:pt x="115" y="104"/>
                </a:cubicBezTo>
                <a:cubicBezTo>
                  <a:pt x="115" y="118"/>
                  <a:pt x="115" y="118"/>
                  <a:pt x="115" y="118"/>
                </a:cubicBezTo>
                <a:cubicBezTo>
                  <a:pt x="115" y="120"/>
                  <a:pt x="115" y="120"/>
                  <a:pt x="115" y="120"/>
                </a:cubicBezTo>
                <a:cubicBezTo>
                  <a:pt x="128" y="120"/>
                  <a:pt x="128" y="120"/>
                  <a:pt x="128" y="120"/>
                </a:cubicBezTo>
                <a:cubicBezTo>
                  <a:pt x="128" y="118"/>
                  <a:pt x="128" y="118"/>
                  <a:pt x="128" y="118"/>
                </a:cubicBezTo>
                <a:cubicBezTo>
                  <a:pt x="128" y="116"/>
                  <a:pt x="128" y="116"/>
                  <a:pt x="128" y="116"/>
                </a:cubicBezTo>
                <a:cubicBezTo>
                  <a:pt x="120" y="116"/>
                  <a:pt x="120" y="116"/>
                  <a:pt x="120" y="116"/>
                </a:cubicBezTo>
                <a:lnTo>
                  <a:pt x="120" y="113"/>
                </a:lnTo>
                <a:close/>
              </a:path>
            </a:pathLst>
          </a:custGeom>
          <a:solidFill>
            <a:schemeClr val="bg1"/>
          </a:solidFill>
          <a:ln>
            <a:noFill/>
          </a:ln>
        </p:spPr>
        <p:txBody>
          <a:bodyPr vert="horz" wrap="square" lIns="91440" tIns="45720" rIns="91440" bIns="45720" numCol="1" anchor="t" anchorCtr="0" compatLnSpc="1"/>
          <a:lstStyle/>
          <a:p>
            <a:endParaRPr lang="zh-CN" altLang="en-US" sz="2400" b="1" dirty="0">
              <a:solidFill>
                <a:schemeClr val="bg1"/>
              </a:solidFill>
              <a:latin typeface="思源黑体 CN Bold" panose="020B0800000000000000" pitchFamily="34" charset="-122"/>
            </a:endParaRPr>
          </a:p>
        </p:txBody>
      </p:sp>
      <p:sp>
        <p:nvSpPr>
          <p:cNvPr id="18" name="Freeform 9"/>
          <p:cNvSpPr>
            <a:spLocks noEditPoints="1"/>
          </p:cNvSpPr>
          <p:nvPr/>
        </p:nvSpPr>
        <p:spPr bwMode="auto">
          <a:xfrm>
            <a:off x="6356009" y="2382523"/>
            <a:ext cx="431314" cy="450363"/>
          </a:xfrm>
          <a:custGeom>
            <a:avLst/>
            <a:gdLst>
              <a:gd name="T0" fmla="*/ 86 w 134"/>
              <a:gd name="T1" fmla="*/ 115 h 140"/>
              <a:gd name="T2" fmla="*/ 82 w 134"/>
              <a:gd name="T3" fmla="*/ 118 h 140"/>
              <a:gd name="T4" fmla="*/ 10 w 134"/>
              <a:gd name="T5" fmla="*/ 115 h 140"/>
              <a:gd name="T6" fmla="*/ 14 w 134"/>
              <a:gd name="T7" fmla="*/ 11 h 140"/>
              <a:gd name="T8" fmla="*/ 86 w 134"/>
              <a:gd name="T9" fmla="*/ 15 h 140"/>
              <a:gd name="T10" fmla="*/ 96 w 134"/>
              <a:gd name="T11" fmla="*/ 16 h 140"/>
              <a:gd name="T12" fmla="*/ 82 w 134"/>
              <a:gd name="T13" fmla="*/ 0 h 140"/>
              <a:gd name="T14" fmla="*/ 0 w 134"/>
              <a:gd name="T15" fmla="*/ 14 h 140"/>
              <a:gd name="T16" fmla="*/ 14 w 134"/>
              <a:gd name="T17" fmla="*/ 140 h 140"/>
              <a:gd name="T18" fmla="*/ 96 w 134"/>
              <a:gd name="T19" fmla="*/ 126 h 140"/>
              <a:gd name="T20" fmla="*/ 96 w 134"/>
              <a:gd name="T21" fmla="*/ 125 h 140"/>
              <a:gd name="T22" fmla="*/ 86 w 134"/>
              <a:gd name="T23" fmla="*/ 87 h 140"/>
              <a:gd name="T24" fmla="*/ 55 w 134"/>
              <a:gd name="T25" fmla="*/ 4 h 140"/>
              <a:gd name="T26" fmla="*/ 55 w 134"/>
              <a:gd name="T27" fmla="*/ 7 h 140"/>
              <a:gd name="T28" fmla="*/ 40 w 134"/>
              <a:gd name="T29" fmla="*/ 5 h 140"/>
              <a:gd name="T30" fmla="*/ 48 w 134"/>
              <a:gd name="T31" fmla="*/ 135 h 140"/>
              <a:gd name="T32" fmla="*/ 48 w 134"/>
              <a:gd name="T33" fmla="*/ 123 h 140"/>
              <a:gd name="T34" fmla="*/ 48 w 134"/>
              <a:gd name="T35" fmla="*/ 135 h 140"/>
              <a:gd name="T36" fmla="*/ 96 w 134"/>
              <a:gd name="T37" fmla="*/ 22 h 140"/>
              <a:gd name="T38" fmla="*/ 62 w 134"/>
              <a:gd name="T39" fmla="*/ 22 h 140"/>
              <a:gd name="T40" fmla="*/ 51 w 134"/>
              <a:gd name="T41" fmla="*/ 70 h 140"/>
              <a:gd name="T42" fmla="*/ 66 w 134"/>
              <a:gd name="T43" fmla="*/ 81 h 140"/>
              <a:gd name="T44" fmla="*/ 83 w 134"/>
              <a:gd name="T45" fmla="*/ 81 h 140"/>
              <a:gd name="T46" fmla="*/ 96 w 134"/>
              <a:gd name="T47" fmla="*/ 81 h 140"/>
              <a:gd name="T48" fmla="*/ 134 w 134"/>
              <a:gd name="T49" fmla="*/ 70 h 140"/>
              <a:gd name="T50" fmla="*/ 124 w 134"/>
              <a:gd name="T51" fmla="*/ 22 h 140"/>
              <a:gd name="T52" fmla="*/ 124 w 134"/>
              <a:gd name="T53" fmla="*/ 74 h 140"/>
              <a:gd name="T54" fmla="*/ 86 w 134"/>
              <a:gd name="T55" fmla="*/ 74 h 140"/>
              <a:gd name="T56" fmla="*/ 58 w 134"/>
              <a:gd name="T57" fmla="*/ 70 h 140"/>
              <a:gd name="T58" fmla="*/ 62 w 134"/>
              <a:gd name="T59" fmla="*/ 29 h 140"/>
              <a:gd name="T60" fmla="*/ 96 w 134"/>
              <a:gd name="T61" fmla="*/ 29 h 140"/>
              <a:gd name="T62" fmla="*/ 127 w 134"/>
              <a:gd name="T63" fmla="*/ 33 h 140"/>
              <a:gd name="T64" fmla="*/ 82 w 134"/>
              <a:gd name="T65" fmla="*/ 37 h 140"/>
              <a:gd name="T66" fmla="*/ 109 w 134"/>
              <a:gd name="T67" fmla="*/ 56 h 140"/>
              <a:gd name="T68" fmla="*/ 88 w 134"/>
              <a:gd name="T69" fmla="*/ 62 h 140"/>
              <a:gd name="T70" fmla="*/ 101 w 134"/>
              <a:gd name="T71" fmla="*/ 64 h 140"/>
              <a:gd name="T72" fmla="*/ 109 w 134"/>
              <a:gd name="T73" fmla="*/ 65 h 140"/>
              <a:gd name="T74" fmla="*/ 102 w 134"/>
              <a:gd name="T75" fmla="*/ 66 h 140"/>
              <a:gd name="T76" fmla="*/ 86 w 134"/>
              <a:gd name="T77" fmla="*/ 69 h 140"/>
              <a:gd name="T78" fmla="*/ 86 w 134"/>
              <a:gd name="T79" fmla="*/ 61 h 140"/>
              <a:gd name="T80" fmla="*/ 87 w 134"/>
              <a:gd name="T81" fmla="*/ 57 h 140"/>
              <a:gd name="T82" fmla="*/ 81 w 134"/>
              <a:gd name="T83" fmla="*/ 39 h 140"/>
              <a:gd name="T84" fmla="*/ 78 w 134"/>
              <a:gd name="T85" fmla="*/ 37 h 140"/>
              <a:gd name="T86" fmla="*/ 78 w 134"/>
              <a:gd name="T87" fmla="*/ 33 h 140"/>
              <a:gd name="T88" fmla="*/ 80 w 134"/>
              <a:gd name="T89" fmla="*/ 3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140">
                <a:moveTo>
                  <a:pt x="86" y="87"/>
                </a:moveTo>
                <a:cubicBezTo>
                  <a:pt x="86" y="115"/>
                  <a:pt x="86" y="115"/>
                  <a:pt x="86" y="115"/>
                </a:cubicBezTo>
                <a:cubicBezTo>
                  <a:pt x="86" y="115"/>
                  <a:pt x="86" y="115"/>
                  <a:pt x="86" y="115"/>
                </a:cubicBezTo>
                <a:cubicBezTo>
                  <a:pt x="86" y="117"/>
                  <a:pt x="84" y="118"/>
                  <a:pt x="82" y="118"/>
                </a:cubicBezTo>
                <a:cubicBezTo>
                  <a:pt x="14" y="118"/>
                  <a:pt x="14" y="118"/>
                  <a:pt x="14" y="118"/>
                </a:cubicBezTo>
                <a:cubicBezTo>
                  <a:pt x="12" y="118"/>
                  <a:pt x="10" y="117"/>
                  <a:pt x="10" y="115"/>
                </a:cubicBezTo>
                <a:cubicBezTo>
                  <a:pt x="10" y="15"/>
                  <a:pt x="10" y="15"/>
                  <a:pt x="10" y="15"/>
                </a:cubicBezTo>
                <a:cubicBezTo>
                  <a:pt x="10" y="13"/>
                  <a:pt x="12" y="11"/>
                  <a:pt x="14" y="11"/>
                </a:cubicBezTo>
                <a:cubicBezTo>
                  <a:pt x="82" y="11"/>
                  <a:pt x="82" y="11"/>
                  <a:pt x="82" y="11"/>
                </a:cubicBezTo>
                <a:cubicBezTo>
                  <a:pt x="84" y="11"/>
                  <a:pt x="86" y="13"/>
                  <a:pt x="86" y="15"/>
                </a:cubicBezTo>
                <a:cubicBezTo>
                  <a:pt x="86" y="16"/>
                  <a:pt x="86" y="16"/>
                  <a:pt x="86" y="16"/>
                </a:cubicBezTo>
                <a:cubicBezTo>
                  <a:pt x="96" y="16"/>
                  <a:pt x="96" y="16"/>
                  <a:pt x="96" y="16"/>
                </a:cubicBezTo>
                <a:cubicBezTo>
                  <a:pt x="96" y="14"/>
                  <a:pt x="96" y="14"/>
                  <a:pt x="96" y="14"/>
                </a:cubicBezTo>
                <a:cubicBezTo>
                  <a:pt x="96" y="6"/>
                  <a:pt x="90" y="0"/>
                  <a:pt x="82" y="0"/>
                </a:cubicBezTo>
                <a:cubicBezTo>
                  <a:pt x="14" y="0"/>
                  <a:pt x="14" y="0"/>
                  <a:pt x="14" y="0"/>
                </a:cubicBezTo>
                <a:cubicBezTo>
                  <a:pt x="6" y="0"/>
                  <a:pt x="0" y="6"/>
                  <a:pt x="0" y="14"/>
                </a:cubicBezTo>
                <a:cubicBezTo>
                  <a:pt x="0" y="126"/>
                  <a:pt x="0" y="126"/>
                  <a:pt x="0" y="126"/>
                </a:cubicBezTo>
                <a:cubicBezTo>
                  <a:pt x="0" y="134"/>
                  <a:pt x="6" y="140"/>
                  <a:pt x="14" y="140"/>
                </a:cubicBezTo>
                <a:cubicBezTo>
                  <a:pt x="82" y="140"/>
                  <a:pt x="82" y="140"/>
                  <a:pt x="82" y="140"/>
                </a:cubicBezTo>
                <a:cubicBezTo>
                  <a:pt x="90" y="140"/>
                  <a:pt x="96" y="134"/>
                  <a:pt x="96" y="126"/>
                </a:cubicBezTo>
                <a:cubicBezTo>
                  <a:pt x="96" y="126"/>
                  <a:pt x="96" y="126"/>
                  <a:pt x="96" y="126"/>
                </a:cubicBezTo>
                <a:cubicBezTo>
                  <a:pt x="96" y="125"/>
                  <a:pt x="96" y="125"/>
                  <a:pt x="96" y="125"/>
                </a:cubicBezTo>
                <a:cubicBezTo>
                  <a:pt x="96" y="87"/>
                  <a:pt x="96" y="87"/>
                  <a:pt x="96" y="87"/>
                </a:cubicBezTo>
                <a:cubicBezTo>
                  <a:pt x="86" y="87"/>
                  <a:pt x="86" y="87"/>
                  <a:pt x="86" y="87"/>
                </a:cubicBezTo>
                <a:close/>
                <a:moveTo>
                  <a:pt x="42" y="4"/>
                </a:moveTo>
                <a:cubicBezTo>
                  <a:pt x="55" y="4"/>
                  <a:pt x="55" y="4"/>
                  <a:pt x="55" y="4"/>
                </a:cubicBezTo>
                <a:cubicBezTo>
                  <a:pt x="55" y="4"/>
                  <a:pt x="56" y="4"/>
                  <a:pt x="56" y="5"/>
                </a:cubicBezTo>
                <a:cubicBezTo>
                  <a:pt x="56" y="6"/>
                  <a:pt x="55" y="7"/>
                  <a:pt x="55" y="7"/>
                </a:cubicBezTo>
                <a:cubicBezTo>
                  <a:pt x="42" y="7"/>
                  <a:pt x="42" y="7"/>
                  <a:pt x="42" y="7"/>
                </a:cubicBezTo>
                <a:cubicBezTo>
                  <a:pt x="41" y="7"/>
                  <a:pt x="40" y="6"/>
                  <a:pt x="40" y="5"/>
                </a:cubicBezTo>
                <a:cubicBezTo>
                  <a:pt x="40" y="4"/>
                  <a:pt x="41" y="4"/>
                  <a:pt x="42" y="4"/>
                </a:cubicBezTo>
                <a:close/>
                <a:moveTo>
                  <a:pt x="48" y="135"/>
                </a:moveTo>
                <a:cubicBezTo>
                  <a:pt x="45" y="135"/>
                  <a:pt x="42" y="133"/>
                  <a:pt x="42" y="129"/>
                </a:cubicBezTo>
                <a:cubicBezTo>
                  <a:pt x="42" y="125"/>
                  <a:pt x="45" y="123"/>
                  <a:pt x="48" y="123"/>
                </a:cubicBezTo>
                <a:cubicBezTo>
                  <a:pt x="52" y="123"/>
                  <a:pt x="54" y="125"/>
                  <a:pt x="54" y="129"/>
                </a:cubicBezTo>
                <a:cubicBezTo>
                  <a:pt x="54" y="133"/>
                  <a:pt x="52" y="135"/>
                  <a:pt x="48" y="135"/>
                </a:cubicBezTo>
                <a:close/>
                <a:moveTo>
                  <a:pt x="124" y="22"/>
                </a:moveTo>
                <a:cubicBezTo>
                  <a:pt x="96" y="22"/>
                  <a:pt x="96" y="22"/>
                  <a:pt x="96" y="22"/>
                </a:cubicBezTo>
                <a:cubicBezTo>
                  <a:pt x="86" y="22"/>
                  <a:pt x="86" y="22"/>
                  <a:pt x="86" y="22"/>
                </a:cubicBezTo>
                <a:cubicBezTo>
                  <a:pt x="62" y="22"/>
                  <a:pt x="62" y="22"/>
                  <a:pt x="62" y="22"/>
                </a:cubicBezTo>
                <a:cubicBezTo>
                  <a:pt x="56" y="22"/>
                  <a:pt x="51" y="27"/>
                  <a:pt x="51" y="33"/>
                </a:cubicBezTo>
                <a:cubicBezTo>
                  <a:pt x="51" y="70"/>
                  <a:pt x="51" y="70"/>
                  <a:pt x="51" y="70"/>
                </a:cubicBezTo>
                <a:cubicBezTo>
                  <a:pt x="51" y="76"/>
                  <a:pt x="56" y="81"/>
                  <a:pt x="62" y="81"/>
                </a:cubicBezTo>
                <a:cubicBezTo>
                  <a:pt x="66" y="81"/>
                  <a:pt x="66" y="81"/>
                  <a:pt x="66" y="81"/>
                </a:cubicBezTo>
                <a:cubicBezTo>
                  <a:pt x="66" y="102"/>
                  <a:pt x="66" y="102"/>
                  <a:pt x="66" y="102"/>
                </a:cubicBezTo>
                <a:cubicBezTo>
                  <a:pt x="83" y="81"/>
                  <a:pt x="83" y="81"/>
                  <a:pt x="83" y="81"/>
                </a:cubicBezTo>
                <a:cubicBezTo>
                  <a:pt x="86" y="81"/>
                  <a:pt x="86" y="81"/>
                  <a:pt x="86" y="81"/>
                </a:cubicBezTo>
                <a:cubicBezTo>
                  <a:pt x="96" y="81"/>
                  <a:pt x="96" y="81"/>
                  <a:pt x="96" y="81"/>
                </a:cubicBezTo>
                <a:cubicBezTo>
                  <a:pt x="124" y="81"/>
                  <a:pt x="124" y="81"/>
                  <a:pt x="124" y="81"/>
                </a:cubicBezTo>
                <a:cubicBezTo>
                  <a:pt x="129" y="81"/>
                  <a:pt x="134" y="76"/>
                  <a:pt x="134" y="70"/>
                </a:cubicBezTo>
                <a:cubicBezTo>
                  <a:pt x="134" y="33"/>
                  <a:pt x="134" y="33"/>
                  <a:pt x="134" y="33"/>
                </a:cubicBezTo>
                <a:cubicBezTo>
                  <a:pt x="134" y="27"/>
                  <a:pt x="129" y="22"/>
                  <a:pt x="124" y="22"/>
                </a:cubicBezTo>
                <a:close/>
                <a:moveTo>
                  <a:pt x="127" y="70"/>
                </a:moveTo>
                <a:cubicBezTo>
                  <a:pt x="127" y="72"/>
                  <a:pt x="126" y="74"/>
                  <a:pt x="124" y="74"/>
                </a:cubicBezTo>
                <a:cubicBezTo>
                  <a:pt x="96" y="74"/>
                  <a:pt x="96" y="74"/>
                  <a:pt x="96" y="74"/>
                </a:cubicBezTo>
                <a:cubicBezTo>
                  <a:pt x="86" y="74"/>
                  <a:pt x="86" y="74"/>
                  <a:pt x="86" y="74"/>
                </a:cubicBezTo>
                <a:cubicBezTo>
                  <a:pt x="62" y="74"/>
                  <a:pt x="62" y="74"/>
                  <a:pt x="62" y="74"/>
                </a:cubicBezTo>
                <a:cubicBezTo>
                  <a:pt x="60" y="74"/>
                  <a:pt x="58" y="72"/>
                  <a:pt x="58" y="70"/>
                </a:cubicBezTo>
                <a:cubicBezTo>
                  <a:pt x="58" y="33"/>
                  <a:pt x="58" y="33"/>
                  <a:pt x="58" y="33"/>
                </a:cubicBezTo>
                <a:cubicBezTo>
                  <a:pt x="58" y="30"/>
                  <a:pt x="60" y="29"/>
                  <a:pt x="62" y="29"/>
                </a:cubicBezTo>
                <a:cubicBezTo>
                  <a:pt x="86" y="29"/>
                  <a:pt x="86" y="29"/>
                  <a:pt x="86" y="29"/>
                </a:cubicBezTo>
                <a:cubicBezTo>
                  <a:pt x="96" y="29"/>
                  <a:pt x="96" y="29"/>
                  <a:pt x="96" y="29"/>
                </a:cubicBezTo>
                <a:cubicBezTo>
                  <a:pt x="124" y="29"/>
                  <a:pt x="124" y="29"/>
                  <a:pt x="124" y="29"/>
                </a:cubicBezTo>
                <a:cubicBezTo>
                  <a:pt x="126" y="29"/>
                  <a:pt x="127" y="30"/>
                  <a:pt x="127" y="33"/>
                </a:cubicBezTo>
                <a:lnTo>
                  <a:pt x="127" y="70"/>
                </a:lnTo>
                <a:close/>
                <a:moveTo>
                  <a:pt x="82" y="37"/>
                </a:moveTo>
                <a:cubicBezTo>
                  <a:pt x="112" y="41"/>
                  <a:pt x="112" y="41"/>
                  <a:pt x="112" y="41"/>
                </a:cubicBezTo>
                <a:cubicBezTo>
                  <a:pt x="109" y="56"/>
                  <a:pt x="109" y="56"/>
                  <a:pt x="109" y="56"/>
                </a:cubicBezTo>
                <a:cubicBezTo>
                  <a:pt x="90" y="57"/>
                  <a:pt x="90" y="57"/>
                  <a:pt x="90" y="57"/>
                </a:cubicBezTo>
                <a:cubicBezTo>
                  <a:pt x="88" y="62"/>
                  <a:pt x="88" y="62"/>
                  <a:pt x="88" y="62"/>
                </a:cubicBezTo>
                <a:cubicBezTo>
                  <a:pt x="89" y="62"/>
                  <a:pt x="89" y="63"/>
                  <a:pt x="90" y="64"/>
                </a:cubicBezTo>
                <a:cubicBezTo>
                  <a:pt x="101" y="64"/>
                  <a:pt x="101" y="64"/>
                  <a:pt x="101" y="64"/>
                </a:cubicBezTo>
                <a:cubicBezTo>
                  <a:pt x="102" y="62"/>
                  <a:pt x="103" y="61"/>
                  <a:pt x="105" y="61"/>
                </a:cubicBezTo>
                <a:cubicBezTo>
                  <a:pt x="107" y="61"/>
                  <a:pt x="109" y="63"/>
                  <a:pt x="109" y="65"/>
                </a:cubicBezTo>
                <a:cubicBezTo>
                  <a:pt x="109" y="67"/>
                  <a:pt x="107" y="69"/>
                  <a:pt x="105" y="69"/>
                </a:cubicBezTo>
                <a:cubicBezTo>
                  <a:pt x="103" y="69"/>
                  <a:pt x="102" y="68"/>
                  <a:pt x="102" y="66"/>
                </a:cubicBezTo>
                <a:cubicBezTo>
                  <a:pt x="89" y="66"/>
                  <a:pt x="89" y="66"/>
                  <a:pt x="89" y="66"/>
                </a:cubicBezTo>
                <a:cubicBezTo>
                  <a:pt x="89" y="68"/>
                  <a:pt x="87" y="69"/>
                  <a:pt x="86" y="69"/>
                </a:cubicBezTo>
                <a:cubicBezTo>
                  <a:pt x="84" y="69"/>
                  <a:pt x="82" y="67"/>
                  <a:pt x="82" y="65"/>
                </a:cubicBezTo>
                <a:cubicBezTo>
                  <a:pt x="82" y="63"/>
                  <a:pt x="84" y="61"/>
                  <a:pt x="86" y="61"/>
                </a:cubicBezTo>
                <a:cubicBezTo>
                  <a:pt x="86" y="61"/>
                  <a:pt x="86" y="61"/>
                  <a:pt x="86" y="61"/>
                </a:cubicBezTo>
                <a:cubicBezTo>
                  <a:pt x="87" y="57"/>
                  <a:pt x="87" y="57"/>
                  <a:pt x="87" y="57"/>
                </a:cubicBezTo>
                <a:cubicBezTo>
                  <a:pt x="86" y="57"/>
                  <a:pt x="86" y="57"/>
                  <a:pt x="86" y="57"/>
                </a:cubicBezTo>
                <a:cubicBezTo>
                  <a:pt x="81" y="39"/>
                  <a:pt x="81" y="39"/>
                  <a:pt x="81" y="39"/>
                </a:cubicBezTo>
                <a:cubicBezTo>
                  <a:pt x="78" y="37"/>
                  <a:pt x="78" y="37"/>
                  <a:pt x="78" y="37"/>
                </a:cubicBezTo>
                <a:cubicBezTo>
                  <a:pt x="78" y="37"/>
                  <a:pt x="78" y="37"/>
                  <a:pt x="78" y="37"/>
                </a:cubicBezTo>
                <a:cubicBezTo>
                  <a:pt x="77" y="37"/>
                  <a:pt x="76" y="36"/>
                  <a:pt x="76" y="35"/>
                </a:cubicBezTo>
                <a:cubicBezTo>
                  <a:pt x="76" y="34"/>
                  <a:pt x="77" y="33"/>
                  <a:pt x="78" y="33"/>
                </a:cubicBezTo>
                <a:cubicBezTo>
                  <a:pt x="79" y="33"/>
                  <a:pt x="80" y="34"/>
                  <a:pt x="80" y="35"/>
                </a:cubicBezTo>
                <a:cubicBezTo>
                  <a:pt x="80" y="35"/>
                  <a:pt x="80" y="35"/>
                  <a:pt x="80" y="35"/>
                </a:cubicBezTo>
                <a:lnTo>
                  <a:pt x="82" y="37"/>
                </a:lnTo>
                <a:close/>
              </a:path>
            </a:pathLst>
          </a:custGeom>
          <a:solidFill>
            <a:schemeClr val="bg1"/>
          </a:solidFill>
          <a:ln>
            <a:noFill/>
          </a:ln>
        </p:spPr>
        <p:txBody>
          <a:bodyPr vert="horz" wrap="square" lIns="91440" tIns="45720" rIns="91440" bIns="45720" numCol="1" anchor="t" anchorCtr="0" compatLnSpc="1"/>
          <a:lstStyle/>
          <a:p>
            <a:endParaRPr lang="zh-CN" altLang="en-US" sz="2400" b="1" dirty="0">
              <a:solidFill>
                <a:schemeClr val="bg1"/>
              </a:solidFill>
              <a:latin typeface="思源黑体 CN Bold" panose="020B0800000000000000" pitchFamily="34" charset="-122"/>
            </a:endParaRPr>
          </a:p>
        </p:txBody>
      </p:sp>
      <p:sp>
        <p:nvSpPr>
          <p:cNvPr id="19" name="Freeform 11"/>
          <p:cNvSpPr>
            <a:spLocks noEditPoints="1"/>
          </p:cNvSpPr>
          <p:nvPr/>
        </p:nvSpPr>
        <p:spPr bwMode="auto">
          <a:xfrm>
            <a:off x="1633308" y="2368237"/>
            <a:ext cx="366005" cy="478935"/>
          </a:xfrm>
          <a:custGeom>
            <a:avLst/>
            <a:gdLst>
              <a:gd name="T0" fmla="*/ 95 w 114"/>
              <a:gd name="T1" fmla="*/ 99 h 149"/>
              <a:gd name="T2" fmla="*/ 93 w 114"/>
              <a:gd name="T3" fmla="*/ 98 h 149"/>
              <a:gd name="T4" fmla="*/ 89 w 114"/>
              <a:gd name="T5" fmla="*/ 96 h 149"/>
              <a:gd name="T6" fmla="*/ 74 w 114"/>
              <a:gd name="T7" fmla="*/ 85 h 149"/>
              <a:gd name="T8" fmla="*/ 90 w 114"/>
              <a:gd name="T9" fmla="*/ 58 h 149"/>
              <a:gd name="T10" fmla="*/ 57 w 114"/>
              <a:gd name="T11" fmla="*/ 1 h 149"/>
              <a:gd name="T12" fmla="*/ 19 w 114"/>
              <a:gd name="T13" fmla="*/ 41 h 149"/>
              <a:gd name="T14" fmla="*/ 42 w 114"/>
              <a:gd name="T15" fmla="*/ 87 h 149"/>
              <a:gd name="T16" fmla="*/ 25 w 114"/>
              <a:gd name="T17" fmla="*/ 96 h 149"/>
              <a:gd name="T18" fmla="*/ 21 w 114"/>
              <a:gd name="T19" fmla="*/ 98 h 149"/>
              <a:gd name="T20" fmla="*/ 19 w 114"/>
              <a:gd name="T21" fmla="*/ 99 h 149"/>
              <a:gd name="T22" fmla="*/ 0 w 114"/>
              <a:gd name="T23" fmla="*/ 123 h 149"/>
              <a:gd name="T24" fmla="*/ 1 w 114"/>
              <a:gd name="T25" fmla="*/ 149 h 149"/>
              <a:gd name="T26" fmla="*/ 113 w 114"/>
              <a:gd name="T27" fmla="*/ 149 h 149"/>
              <a:gd name="T28" fmla="*/ 114 w 114"/>
              <a:gd name="T29" fmla="*/ 147 h 149"/>
              <a:gd name="T30" fmla="*/ 95 w 114"/>
              <a:gd name="T31" fmla="*/ 99 h 149"/>
              <a:gd name="T32" fmla="*/ 82 w 114"/>
              <a:gd name="T33" fmla="*/ 28 h 149"/>
              <a:gd name="T34" fmla="*/ 30 w 114"/>
              <a:gd name="T35" fmla="*/ 26 h 149"/>
              <a:gd name="T36" fmla="*/ 40 w 114"/>
              <a:gd name="T37" fmla="*/ 74 h 149"/>
              <a:gd name="T38" fmla="*/ 33 w 114"/>
              <a:gd name="T39" fmla="*/ 61 h 149"/>
              <a:gd name="T40" fmla="*/ 43 w 114"/>
              <a:gd name="T41" fmla="*/ 25 h 149"/>
              <a:gd name="T42" fmla="*/ 62 w 114"/>
              <a:gd name="T43" fmla="*/ 42 h 149"/>
              <a:gd name="T44" fmla="*/ 50 w 114"/>
              <a:gd name="T45" fmla="*/ 29 h 149"/>
              <a:gd name="T46" fmla="*/ 77 w 114"/>
              <a:gd name="T47" fmla="*/ 43 h 149"/>
              <a:gd name="T48" fmla="*/ 80 w 114"/>
              <a:gd name="T49" fmla="*/ 47 h 149"/>
              <a:gd name="T50" fmla="*/ 67 w 114"/>
              <a:gd name="T51" fmla="*/ 68 h 149"/>
              <a:gd name="T52" fmla="*/ 56 w 114"/>
              <a:gd name="T53" fmla="*/ 70 h 149"/>
              <a:gd name="T54" fmla="*/ 67 w 114"/>
              <a:gd name="T55" fmla="*/ 70 h 149"/>
              <a:gd name="T56" fmla="*/ 81 w 114"/>
              <a:gd name="T57" fmla="*/ 50 h 149"/>
              <a:gd name="T58" fmla="*/ 82 w 114"/>
              <a:gd name="T59" fmla="*/ 57 h 149"/>
              <a:gd name="T60" fmla="*/ 73 w 114"/>
              <a:gd name="T61" fmla="*/ 74 h 149"/>
              <a:gd name="T62" fmla="*/ 73 w 114"/>
              <a:gd name="T63" fmla="*/ 74 h 149"/>
              <a:gd name="T64" fmla="*/ 57 w 114"/>
              <a:gd name="T65" fmla="*/ 85 h 149"/>
              <a:gd name="T66" fmla="*/ 42 w 114"/>
              <a:gd name="T67" fmla="*/ 76 h 149"/>
              <a:gd name="T68" fmla="*/ 79 w 114"/>
              <a:gd name="T69" fmla="*/ 99 h 149"/>
              <a:gd name="T70" fmla="*/ 57 w 114"/>
              <a:gd name="T71" fmla="*/ 113 h 149"/>
              <a:gd name="T72" fmla="*/ 36 w 114"/>
              <a:gd name="T73" fmla="*/ 100 h 149"/>
              <a:gd name="T74" fmla="*/ 41 w 114"/>
              <a:gd name="T75" fmla="*/ 93 h 149"/>
              <a:gd name="T76" fmla="*/ 42 w 114"/>
              <a:gd name="T77" fmla="*/ 92 h 149"/>
              <a:gd name="T78" fmla="*/ 42 w 114"/>
              <a:gd name="T79" fmla="*/ 91 h 149"/>
              <a:gd name="T80" fmla="*/ 43 w 114"/>
              <a:gd name="T81" fmla="*/ 86 h 149"/>
              <a:gd name="T82" fmla="*/ 53 w 114"/>
              <a:gd name="T83" fmla="*/ 86 h 149"/>
              <a:gd name="T84" fmla="*/ 57 w 114"/>
              <a:gd name="T85" fmla="*/ 87 h 149"/>
              <a:gd name="T86" fmla="*/ 73 w 114"/>
              <a:gd name="T87" fmla="*/ 76 h 149"/>
              <a:gd name="T88" fmla="*/ 74 w 114"/>
              <a:gd name="T89" fmla="*/ 92 h 149"/>
              <a:gd name="T90" fmla="*/ 74 w 114"/>
              <a:gd name="T91" fmla="*/ 92 h 149"/>
              <a:gd name="T92" fmla="*/ 75 w 114"/>
              <a:gd name="T93" fmla="*/ 93 h 149"/>
              <a:gd name="T94" fmla="*/ 82 w 114"/>
              <a:gd name="T95"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149">
                <a:moveTo>
                  <a:pt x="95" y="99"/>
                </a:moveTo>
                <a:cubicBezTo>
                  <a:pt x="95" y="99"/>
                  <a:pt x="95" y="99"/>
                  <a:pt x="95" y="99"/>
                </a:cubicBezTo>
                <a:cubicBezTo>
                  <a:pt x="95" y="99"/>
                  <a:pt x="94" y="98"/>
                  <a:pt x="94" y="98"/>
                </a:cubicBezTo>
                <a:cubicBezTo>
                  <a:pt x="93" y="98"/>
                  <a:pt x="93" y="98"/>
                  <a:pt x="93" y="98"/>
                </a:cubicBezTo>
                <a:cubicBezTo>
                  <a:pt x="92" y="97"/>
                  <a:pt x="90" y="97"/>
                  <a:pt x="89" y="96"/>
                </a:cubicBezTo>
                <a:cubicBezTo>
                  <a:pt x="89" y="96"/>
                  <a:pt x="89" y="96"/>
                  <a:pt x="89" y="96"/>
                </a:cubicBezTo>
                <a:cubicBezTo>
                  <a:pt x="84" y="94"/>
                  <a:pt x="80" y="93"/>
                  <a:pt x="75" y="92"/>
                </a:cubicBezTo>
                <a:cubicBezTo>
                  <a:pt x="75" y="90"/>
                  <a:pt x="74" y="88"/>
                  <a:pt x="74" y="85"/>
                </a:cubicBezTo>
                <a:cubicBezTo>
                  <a:pt x="79" y="85"/>
                  <a:pt x="93" y="81"/>
                  <a:pt x="92" y="79"/>
                </a:cubicBezTo>
                <a:cubicBezTo>
                  <a:pt x="87" y="74"/>
                  <a:pt x="89" y="64"/>
                  <a:pt x="90" y="58"/>
                </a:cubicBezTo>
                <a:cubicBezTo>
                  <a:pt x="92" y="44"/>
                  <a:pt x="94" y="38"/>
                  <a:pt x="89" y="22"/>
                </a:cubicBezTo>
                <a:cubicBezTo>
                  <a:pt x="85" y="11"/>
                  <a:pt x="72" y="0"/>
                  <a:pt x="57" y="1"/>
                </a:cubicBezTo>
                <a:cubicBezTo>
                  <a:pt x="51" y="1"/>
                  <a:pt x="46" y="3"/>
                  <a:pt x="40" y="7"/>
                </a:cubicBezTo>
                <a:cubicBezTo>
                  <a:pt x="27" y="9"/>
                  <a:pt x="18" y="20"/>
                  <a:pt x="19" y="41"/>
                </a:cubicBezTo>
                <a:cubicBezTo>
                  <a:pt x="20" y="52"/>
                  <a:pt x="29" y="65"/>
                  <a:pt x="21" y="79"/>
                </a:cubicBezTo>
                <a:cubicBezTo>
                  <a:pt x="19" y="81"/>
                  <a:pt x="34" y="88"/>
                  <a:pt x="42" y="87"/>
                </a:cubicBezTo>
                <a:cubicBezTo>
                  <a:pt x="42" y="89"/>
                  <a:pt x="41" y="90"/>
                  <a:pt x="41" y="91"/>
                </a:cubicBezTo>
                <a:cubicBezTo>
                  <a:pt x="35" y="92"/>
                  <a:pt x="30" y="94"/>
                  <a:pt x="25" y="96"/>
                </a:cubicBezTo>
                <a:cubicBezTo>
                  <a:pt x="25" y="96"/>
                  <a:pt x="25" y="96"/>
                  <a:pt x="25" y="96"/>
                </a:cubicBezTo>
                <a:cubicBezTo>
                  <a:pt x="24" y="97"/>
                  <a:pt x="22" y="97"/>
                  <a:pt x="21" y="98"/>
                </a:cubicBezTo>
                <a:cubicBezTo>
                  <a:pt x="21" y="98"/>
                  <a:pt x="21" y="98"/>
                  <a:pt x="20" y="98"/>
                </a:cubicBezTo>
                <a:cubicBezTo>
                  <a:pt x="20" y="98"/>
                  <a:pt x="19" y="99"/>
                  <a:pt x="19" y="99"/>
                </a:cubicBezTo>
                <a:cubicBezTo>
                  <a:pt x="19" y="99"/>
                  <a:pt x="19" y="99"/>
                  <a:pt x="19" y="99"/>
                </a:cubicBezTo>
                <a:cubicBezTo>
                  <a:pt x="7" y="105"/>
                  <a:pt x="0" y="114"/>
                  <a:pt x="0" y="123"/>
                </a:cubicBezTo>
                <a:cubicBezTo>
                  <a:pt x="0" y="149"/>
                  <a:pt x="0" y="149"/>
                  <a:pt x="0" y="149"/>
                </a:cubicBezTo>
                <a:cubicBezTo>
                  <a:pt x="0" y="149"/>
                  <a:pt x="1" y="149"/>
                  <a:pt x="1" y="149"/>
                </a:cubicBezTo>
                <a:cubicBezTo>
                  <a:pt x="1" y="149"/>
                  <a:pt x="1" y="149"/>
                  <a:pt x="1" y="149"/>
                </a:cubicBezTo>
                <a:cubicBezTo>
                  <a:pt x="113" y="149"/>
                  <a:pt x="113" y="149"/>
                  <a:pt x="113" y="149"/>
                </a:cubicBezTo>
                <a:cubicBezTo>
                  <a:pt x="113" y="149"/>
                  <a:pt x="113" y="148"/>
                  <a:pt x="113" y="148"/>
                </a:cubicBezTo>
                <a:cubicBezTo>
                  <a:pt x="113" y="147"/>
                  <a:pt x="114" y="147"/>
                  <a:pt x="114" y="147"/>
                </a:cubicBezTo>
                <a:cubicBezTo>
                  <a:pt x="114" y="123"/>
                  <a:pt x="114" y="123"/>
                  <a:pt x="114" y="123"/>
                </a:cubicBezTo>
                <a:cubicBezTo>
                  <a:pt x="114" y="114"/>
                  <a:pt x="107" y="105"/>
                  <a:pt x="95" y="99"/>
                </a:cubicBezTo>
                <a:close/>
                <a:moveTo>
                  <a:pt x="59" y="7"/>
                </a:moveTo>
                <a:cubicBezTo>
                  <a:pt x="70" y="8"/>
                  <a:pt x="78" y="17"/>
                  <a:pt x="82" y="28"/>
                </a:cubicBezTo>
                <a:cubicBezTo>
                  <a:pt x="77" y="20"/>
                  <a:pt x="69" y="14"/>
                  <a:pt x="59" y="12"/>
                </a:cubicBezTo>
                <a:cubicBezTo>
                  <a:pt x="47" y="11"/>
                  <a:pt x="36" y="17"/>
                  <a:pt x="30" y="26"/>
                </a:cubicBezTo>
                <a:cubicBezTo>
                  <a:pt x="34" y="13"/>
                  <a:pt x="46" y="5"/>
                  <a:pt x="59" y="7"/>
                </a:cubicBezTo>
                <a:close/>
                <a:moveTo>
                  <a:pt x="40" y="74"/>
                </a:moveTo>
                <a:cubicBezTo>
                  <a:pt x="40" y="73"/>
                  <a:pt x="40" y="73"/>
                  <a:pt x="40" y="73"/>
                </a:cubicBezTo>
                <a:cubicBezTo>
                  <a:pt x="37" y="69"/>
                  <a:pt x="34" y="65"/>
                  <a:pt x="33" y="61"/>
                </a:cubicBezTo>
                <a:cubicBezTo>
                  <a:pt x="32" y="56"/>
                  <a:pt x="32" y="52"/>
                  <a:pt x="33" y="47"/>
                </a:cubicBezTo>
                <a:cubicBezTo>
                  <a:pt x="34" y="39"/>
                  <a:pt x="37" y="32"/>
                  <a:pt x="43" y="25"/>
                </a:cubicBezTo>
                <a:cubicBezTo>
                  <a:pt x="44" y="28"/>
                  <a:pt x="46" y="30"/>
                  <a:pt x="48" y="33"/>
                </a:cubicBezTo>
                <a:cubicBezTo>
                  <a:pt x="51" y="37"/>
                  <a:pt x="56" y="41"/>
                  <a:pt x="62" y="42"/>
                </a:cubicBezTo>
                <a:cubicBezTo>
                  <a:pt x="59" y="40"/>
                  <a:pt x="55" y="37"/>
                  <a:pt x="52" y="32"/>
                </a:cubicBezTo>
                <a:cubicBezTo>
                  <a:pt x="52" y="31"/>
                  <a:pt x="51" y="30"/>
                  <a:pt x="50" y="29"/>
                </a:cubicBezTo>
                <a:cubicBezTo>
                  <a:pt x="51" y="30"/>
                  <a:pt x="52" y="31"/>
                  <a:pt x="53" y="32"/>
                </a:cubicBezTo>
                <a:cubicBezTo>
                  <a:pt x="62" y="39"/>
                  <a:pt x="73" y="42"/>
                  <a:pt x="77" y="43"/>
                </a:cubicBezTo>
                <a:cubicBezTo>
                  <a:pt x="72" y="40"/>
                  <a:pt x="68" y="37"/>
                  <a:pt x="64" y="33"/>
                </a:cubicBezTo>
                <a:cubicBezTo>
                  <a:pt x="70" y="36"/>
                  <a:pt x="75" y="39"/>
                  <a:pt x="80" y="47"/>
                </a:cubicBezTo>
                <a:cubicBezTo>
                  <a:pt x="80" y="47"/>
                  <a:pt x="80" y="47"/>
                  <a:pt x="80" y="47"/>
                </a:cubicBezTo>
                <a:cubicBezTo>
                  <a:pt x="80" y="56"/>
                  <a:pt x="74" y="64"/>
                  <a:pt x="67" y="68"/>
                </a:cubicBezTo>
                <a:cubicBezTo>
                  <a:pt x="66" y="66"/>
                  <a:pt x="64" y="65"/>
                  <a:pt x="62" y="65"/>
                </a:cubicBezTo>
                <a:cubicBezTo>
                  <a:pt x="59" y="65"/>
                  <a:pt x="56" y="67"/>
                  <a:pt x="56" y="70"/>
                </a:cubicBezTo>
                <a:cubicBezTo>
                  <a:pt x="56" y="72"/>
                  <a:pt x="59" y="74"/>
                  <a:pt x="62" y="74"/>
                </a:cubicBezTo>
                <a:cubicBezTo>
                  <a:pt x="65" y="74"/>
                  <a:pt x="67" y="72"/>
                  <a:pt x="67" y="70"/>
                </a:cubicBezTo>
                <a:cubicBezTo>
                  <a:pt x="67" y="69"/>
                  <a:pt x="67" y="69"/>
                  <a:pt x="67" y="69"/>
                </a:cubicBezTo>
                <a:cubicBezTo>
                  <a:pt x="75" y="65"/>
                  <a:pt x="80" y="58"/>
                  <a:pt x="81" y="50"/>
                </a:cubicBezTo>
                <a:cubicBezTo>
                  <a:pt x="81" y="50"/>
                  <a:pt x="81" y="50"/>
                  <a:pt x="81" y="50"/>
                </a:cubicBezTo>
                <a:cubicBezTo>
                  <a:pt x="82" y="52"/>
                  <a:pt x="82" y="54"/>
                  <a:pt x="82" y="57"/>
                </a:cubicBezTo>
                <a:cubicBezTo>
                  <a:pt x="81" y="62"/>
                  <a:pt x="78" y="68"/>
                  <a:pt x="74" y="73"/>
                </a:cubicBezTo>
                <a:cubicBezTo>
                  <a:pt x="74" y="73"/>
                  <a:pt x="74" y="73"/>
                  <a:pt x="73" y="74"/>
                </a:cubicBezTo>
                <a:cubicBezTo>
                  <a:pt x="73" y="74"/>
                  <a:pt x="73" y="74"/>
                  <a:pt x="73" y="74"/>
                </a:cubicBezTo>
                <a:cubicBezTo>
                  <a:pt x="73" y="74"/>
                  <a:pt x="73" y="74"/>
                  <a:pt x="73" y="74"/>
                </a:cubicBezTo>
                <a:cubicBezTo>
                  <a:pt x="68" y="80"/>
                  <a:pt x="63" y="84"/>
                  <a:pt x="59" y="85"/>
                </a:cubicBezTo>
                <a:cubicBezTo>
                  <a:pt x="58" y="85"/>
                  <a:pt x="58" y="86"/>
                  <a:pt x="57" y="85"/>
                </a:cubicBezTo>
                <a:cubicBezTo>
                  <a:pt x="57" y="85"/>
                  <a:pt x="56" y="85"/>
                  <a:pt x="56" y="85"/>
                </a:cubicBezTo>
                <a:cubicBezTo>
                  <a:pt x="52" y="85"/>
                  <a:pt x="47" y="81"/>
                  <a:pt x="42" y="76"/>
                </a:cubicBezTo>
                <a:cubicBezTo>
                  <a:pt x="42" y="75"/>
                  <a:pt x="41" y="74"/>
                  <a:pt x="40" y="74"/>
                </a:cubicBezTo>
                <a:close/>
                <a:moveTo>
                  <a:pt x="79" y="99"/>
                </a:moveTo>
                <a:cubicBezTo>
                  <a:pt x="78" y="99"/>
                  <a:pt x="78" y="99"/>
                  <a:pt x="78" y="100"/>
                </a:cubicBezTo>
                <a:cubicBezTo>
                  <a:pt x="72" y="106"/>
                  <a:pt x="65" y="113"/>
                  <a:pt x="57" y="113"/>
                </a:cubicBezTo>
                <a:cubicBezTo>
                  <a:pt x="50" y="113"/>
                  <a:pt x="43" y="107"/>
                  <a:pt x="37" y="101"/>
                </a:cubicBezTo>
                <a:cubicBezTo>
                  <a:pt x="37" y="100"/>
                  <a:pt x="37" y="100"/>
                  <a:pt x="36" y="100"/>
                </a:cubicBezTo>
                <a:cubicBezTo>
                  <a:pt x="35" y="98"/>
                  <a:pt x="33" y="97"/>
                  <a:pt x="32" y="95"/>
                </a:cubicBezTo>
                <a:cubicBezTo>
                  <a:pt x="35" y="94"/>
                  <a:pt x="38" y="94"/>
                  <a:pt x="41" y="93"/>
                </a:cubicBezTo>
                <a:cubicBezTo>
                  <a:pt x="41" y="93"/>
                  <a:pt x="42" y="93"/>
                  <a:pt x="42" y="93"/>
                </a:cubicBezTo>
                <a:cubicBezTo>
                  <a:pt x="42" y="93"/>
                  <a:pt x="42" y="93"/>
                  <a:pt x="42" y="92"/>
                </a:cubicBezTo>
                <a:cubicBezTo>
                  <a:pt x="42" y="92"/>
                  <a:pt x="42" y="92"/>
                  <a:pt x="42" y="92"/>
                </a:cubicBezTo>
                <a:cubicBezTo>
                  <a:pt x="42" y="92"/>
                  <a:pt x="42" y="92"/>
                  <a:pt x="42" y="91"/>
                </a:cubicBezTo>
                <a:cubicBezTo>
                  <a:pt x="42" y="91"/>
                  <a:pt x="42" y="91"/>
                  <a:pt x="42" y="91"/>
                </a:cubicBezTo>
                <a:cubicBezTo>
                  <a:pt x="43" y="90"/>
                  <a:pt x="43" y="88"/>
                  <a:pt x="43" y="86"/>
                </a:cubicBezTo>
                <a:cubicBezTo>
                  <a:pt x="43" y="83"/>
                  <a:pt x="43" y="80"/>
                  <a:pt x="42" y="78"/>
                </a:cubicBezTo>
                <a:cubicBezTo>
                  <a:pt x="46" y="81"/>
                  <a:pt x="50" y="84"/>
                  <a:pt x="53" y="86"/>
                </a:cubicBezTo>
                <a:cubicBezTo>
                  <a:pt x="55" y="86"/>
                  <a:pt x="56" y="87"/>
                  <a:pt x="57" y="87"/>
                </a:cubicBezTo>
                <a:cubicBezTo>
                  <a:pt x="57" y="87"/>
                  <a:pt x="57" y="87"/>
                  <a:pt x="57" y="87"/>
                </a:cubicBezTo>
                <a:cubicBezTo>
                  <a:pt x="59" y="87"/>
                  <a:pt x="61" y="86"/>
                  <a:pt x="62" y="85"/>
                </a:cubicBezTo>
                <a:cubicBezTo>
                  <a:pt x="66" y="83"/>
                  <a:pt x="69" y="80"/>
                  <a:pt x="73" y="76"/>
                </a:cubicBezTo>
                <a:cubicBezTo>
                  <a:pt x="73" y="79"/>
                  <a:pt x="73" y="85"/>
                  <a:pt x="73" y="85"/>
                </a:cubicBezTo>
                <a:cubicBezTo>
                  <a:pt x="73" y="85"/>
                  <a:pt x="73" y="90"/>
                  <a:pt x="74" y="92"/>
                </a:cubicBezTo>
                <a:cubicBezTo>
                  <a:pt x="74" y="92"/>
                  <a:pt x="74" y="92"/>
                  <a:pt x="74" y="92"/>
                </a:cubicBezTo>
                <a:cubicBezTo>
                  <a:pt x="74" y="92"/>
                  <a:pt x="74" y="92"/>
                  <a:pt x="74" y="92"/>
                </a:cubicBezTo>
                <a:cubicBezTo>
                  <a:pt x="74" y="93"/>
                  <a:pt x="74" y="93"/>
                  <a:pt x="74" y="93"/>
                </a:cubicBezTo>
                <a:cubicBezTo>
                  <a:pt x="74" y="93"/>
                  <a:pt x="75" y="93"/>
                  <a:pt x="75" y="93"/>
                </a:cubicBezTo>
                <a:cubicBezTo>
                  <a:pt x="75" y="93"/>
                  <a:pt x="75" y="94"/>
                  <a:pt x="76" y="94"/>
                </a:cubicBezTo>
                <a:cubicBezTo>
                  <a:pt x="78" y="94"/>
                  <a:pt x="80" y="94"/>
                  <a:pt x="82" y="95"/>
                </a:cubicBezTo>
                <a:cubicBezTo>
                  <a:pt x="81" y="96"/>
                  <a:pt x="80" y="98"/>
                  <a:pt x="79" y="99"/>
                </a:cubicBezTo>
                <a:close/>
              </a:path>
            </a:pathLst>
          </a:custGeom>
          <a:solidFill>
            <a:schemeClr val="bg1"/>
          </a:solidFill>
          <a:ln>
            <a:noFill/>
          </a:ln>
        </p:spPr>
        <p:txBody>
          <a:bodyPr vert="horz" wrap="square" lIns="91440" tIns="45720" rIns="91440" bIns="45720" numCol="1" anchor="t" anchorCtr="0" compatLnSpc="1"/>
          <a:lstStyle/>
          <a:p>
            <a:endParaRPr lang="zh-CN" altLang="en-US" sz="2400" b="1" dirty="0">
              <a:solidFill>
                <a:schemeClr val="bg1"/>
              </a:solidFill>
              <a:latin typeface="思源黑体 CN Bold" panose="020B0800000000000000" pitchFamily="34" charset="-122"/>
            </a:endParaRPr>
          </a:p>
        </p:txBody>
      </p:sp>
      <p:sp>
        <p:nvSpPr>
          <p:cNvPr id="20" name="Freeform 19"/>
          <p:cNvSpPr>
            <a:spLocks noEditPoints="1"/>
          </p:cNvSpPr>
          <p:nvPr/>
        </p:nvSpPr>
        <p:spPr bwMode="auto">
          <a:xfrm>
            <a:off x="6346486" y="4264307"/>
            <a:ext cx="450363" cy="389135"/>
          </a:xfrm>
          <a:custGeom>
            <a:avLst/>
            <a:gdLst>
              <a:gd name="T0" fmla="*/ 33 w 140"/>
              <a:gd name="T1" fmla="*/ 121 h 121"/>
              <a:gd name="T2" fmla="*/ 33 w 140"/>
              <a:gd name="T3" fmla="*/ 97 h 121"/>
              <a:gd name="T4" fmla="*/ 115 w 140"/>
              <a:gd name="T5" fmla="*/ 97 h 121"/>
              <a:gd name="T6" fmla="*/ 115 w 140"/>
              <a:gd name="T7" fmla="*/ 121 h 121"/>
              <a:gd name="T8" fmla="*/ 115 w 140"/>
              <a:gd name="T9" fmla="*/ 97 h 121"/>
              <a:gd name="T10" fmla="*/ 133 w 140"/>
              <a:gd name="T11" fmla="*/ 103 h 121"/>
              <a:gd name="T12" fmla="*/ 115 w 140"/>
              <a:gd name="T13" fmla="*/ 95 h 121"/>
              <a:gd name="T14" fmla="*/ 45 w 140"/>
              <a:gd name="T15" fmla="*/ 103 h 121"/>
              <a:gd name="T16" fmla="*/ 20 w 140"/>
              <a:gd name="T17" fmla="*/ 103 h 121"/>
              <a:gd name="T18" fmla="*/ 6 w 140"/>
              <a:gd name="T19" fmla="*/ 103 h 121"/>
              <a:gd name="T20" fmla="*/ 0 w 140"/>
              <a:gd name="T21" fmla="*/ 72 h 121"/>
              <a:gd name="T22" fmla="*/ 17 w 140"/>
              <a:gd name="T23" fmla="*/ 44 h 121"/>
              <a:gd name="T24" fmla="*/ 44 w 140"/>
              <a:gd name="T25" fmla="*/ 40 h 121"/>
              <a:gd name="T26" fmla="*/ 49 w 140"/>
              <a:gd name="T27" fmla="*/ 88 h 121"/>
              <a:gd name="T28" fmla="*/ 140 w 140"/>
              <a:gd name="T29" fmla="*/ 96 h 121"/>
              <a:gd name="T30" fmla="*/ 39 w 140"/>
              <a:gd name="T31" fmla="*/ 47 h 121"/>
              <a:gd name="T32" fmla="*/ 23 w 140"/>
              <a:gd name="T33" fmla="*/ 48 h 121"/>
              <a:gd name="T34" fmla="*/ 9 w 140"/>
              <a:gd name="T35" fmla="*/ 69 h 121"/>
              <a:gd name="T36" fmla="*/ 12 w 140"/>
              <a:gd name="T37" fmla="*/ 73 h 121"/>
              <a:gd name="T38" fmla="*/ 41 w 140"/>
              <a:gd name="T39" fmla="*/ 71 h 121"/>
              <a:gd name="T40" fmla="*/ 139 w 140"/>
              <a:gd name="T41" fmla="*/ 73 h 121"/>
              <a:gd name="T42" fmla="*/ 99 w 140"/>
              <a:gd name="T43" fmla="*/ 56 h 121"/>
              <a:gd name="T44" fmla="*/ 129 w 140"/>
              <a:gd name="T45" fmla="*/ 84 h 121"/>
              <a:gd name="T46" fmla="*/ 139 w 140"/>
              <a:gd name="T47" fmla="*/ 34 h 121"/>
              <a:gd name="T48" fmla="*/ 99 w 140"/>
              <a:gd name="T49" fmla="*/ 23 h 121"/>
              <a:gd name="T50" fmla="*/ 139 w 140"/>
              <a:gd name="T51" fmla="*/ 51 h 121"/>
              <a:gd name="T52" fmla="*/ 64 w 140"/>
              <a:gd name="T53" fmla="*/ 84 h 121"/>
              <a:gd name="T54" fmla="*/ 94 w 140"/>
              <a:gd name="T55" fmla="*/ 56 h 121"/>
              <a:gd name="T56" fmla="*/ 53 w 140"/>
              <a:gd name="T57" fmla="*/ 73 h 121"/>
              <a:gd name="T58" fmla="*/ 94 w 140"/>
              <a:gd name="T59" fmla="*/ 23 h 121"/>
              <a:gd name="T60" fmla="*/ 53 w 140"/>
              <a:gd name="T61" fmla="*/ 34 h 121"/>
              <a:gd name="T62" fmla="*/ 94 w 140"/>
              <a:gd name="T63" fmla="*/ 51 h 121"/>
              <a:gd name="T64" fmla="*/ 69 w 140"/>
              <a:gd name="T65" fmla="*/ 11 h 121"/>
              <a:gd name="T66" fmla="*/ 69 w 140"/>
              <a:gd name="T67" fmla="*/ 11 h 121"/>
              <a:gd name="T68" fmla="*/ 78 w 140"/>
              <a:gd name="T69" fmla="*/ 10 h 121"/>
              <a:gd name="T70" fmla="*/ 99 w 140"/>
              <a:gd name="T71" fmla="*/ 21 h 121"/>
              <a:gd name="T72" fmla="*/ 99 w 140"/>
              <a:gd name="T73" fmla="*/ 21 h 121"/>
              <a:gd name="T74" fmla="*/ 114 w 140"/>
              <a:gd name="T75" fmla="*/ 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21">
                <a:moveTo>
                  <a:pt x="45" y="109"/>
                </a:moveTo>
                <a:cubicBezTo>
                  <a:pt x="45" y="116"/>
                  <a:pt x="39" y="121"/>
                  <a:pt x="33" y="121"/>
                </a:cubicBezTo>
                <a:cubicBezTo>
                  <a:pt x="26" y="121"/>
                  <a:pt x="21" y="116"/>
                  <a:pt x="21" y="109"/>
                </a:cubicBezTo>
                <a:cubicBezTo>
                  <a:pt x="21" y="103"/>
                  <a:pt x="26" y="97"/>
                  <a:pt x="33" y="97"/>
                </a:cubicBezTo>
                <a:cubicBezTo>
                  <a:pt x="39" y="97"/>
                  <a:pt x="45" y="103"/>
                  <a:pt x="45" y="109"/>
                </a:cubicBezTo>
                <a:close/>
                <a:moveTo>
                  <a:pt x="115" y="97"/>
                </a:moveTo>
                <a:cubicBezTo>
                  <a:pt x="108" y="97"/>
                  <a:pt x="103" y="103"/>
                  <a:pt x="103" y="109"/>
                </a:cubicBezTo>
                <a:cubicBezTo>
                  <a:pt x="103" y="116"/>
                  <a:pt x="108" y="121"/>
                  <a:pt x="115" y="121"/>
                </a:cubicBezTo>
                <a:cubicBezTo>
                  <a:pt x="121" y="121"/>
                  <a:pt x="126" y="116"/>
                  <a:pt x="126" y="109"/>
                </a:cubicBezTo>
                <a:cubicBezTo>
                  <a:pt x="126" y="103"/>
                  <a:pt x="121" y="97"/>
                  <a:pt x="115" y="97"/>
                </a:cubicBezTo>
                <a:close/>
                <a:moveTo>
                  <a:pt x="140" y="96"/>
                </a:moveTo>
                <a:cubicBezTo>
                  <a:pt x="140" y="100"/>
                  <a:pt x="137" y="103"/>
                  <a:pt x="133" y="103"/>
                </a:cubicBezTo>
                <a:cubicBezTo>
                  <a:pt x="127" y="103"/>
                  <a:pt x="127" y="103"/>
                  <a:pt x="127" y="103"/>
                </a:cubicBezTo>
                <a:cubicBezTo>
                  <a:pt x="125" y="98"/>
                  <a:pt x="120" y="95"/>
                  <a:pt x="115" y="95"/>
                </a:cubicBezTo>
                <a:cubicBezTo>
                  <a:pt x="109" y="95"/>
                  <a:pt x="104" y="98"/>
                  <a:pt x="102" y="103"/>
                </a:cubicBezTo>
                <a:cubicBezTo>
                  <a:pt x="45" y="103"/>
                  <a:pt x="45" y="103"/>
                  <a:pt x="45" y="103"/>
                </a:cubicBezTo>
                <a:cubicBezTo>
                  <a:pt x="43" y="98"/>
                  <a:pt x="38" y="95"/>
                  <a:pt x="33" y="95"/>
                </a:cubicBezTo>
                <a:cubicBezTo>
                  <a:pt x="27" y="95"/>
                  <a:pt x="22" y="98"/>
                  <a:pt x="20" y="103"/>
                </a:cubicBezTo>
                <a:cubicBezTo>
                  <a:pt x="13" y="103"/>
                  <a:pt x="13" y="103"/>
                  <a:pt x="13" y="103"/>
                </a:cubicBezTo>
                <a:cubicBezTo>
                  <a:pt x="6" y="103"/>
                  <a:pt x="6" y="103"/>
                  <a:pt x="6" y="103"/>
                </a:cubicBezTo>
                <a:cubicBezTo>
                  <a:pt x="3" y="103"/>
                  <a:pt x="0" y="101"/>
                  <a:pt x="0" y="98"/>
                </a:cubicBezTo>
                <a:cubicBezTo>
                  <a:pt x="0" y="72"/>
                  <a:pt x="0" y="72"/>
                  <a:pt x="0" y="72"/>
                </a:cubicBezTo>
                <a:cubicBezTo>
                  <a:pt x="0" y="69"/>
                  <a:pt x="2" y="65"/>
                  <a:pt x="3" y="63"/>
                </a:cubicBezTo>
                <a:cubicBezTo>
                  <a:pt x="17" y="44"/>
                  <a:pt x="17" y="44"/>
                  <a:pt x="17" y="44"/>
                </a:cubicBezTo>
                <a:cubicBezTo>
                  <a:pt x="19" y="42"/>
                  <a:pt x="23" y="40"/>
                  <a:pt x="25" y="40"/>
                </a:cubicBezTo>
                <a:cubicBezTo>
                  <a:pt x="44" y="40"/>
                  <a:pt x="44" y="40"/>
                  <a:pt x="44" y="40"/>
                </a:cubicBezTo>
                <a:cubicBezTo>
                  <a:pt x="47" y="40"/>
                  <a:pt x="49" y="42"/>
                  <a:pt x="49" y="45"/>
                </a:cubicBezTo>
                <a:cubicBezTo>
                  <a:pt x="49" y="88"/>
                  <a:pt x="49" y="88"/>
                  <a:pt x="49" y="88"/>
                </a:cubicBezTo>
                <a:cubicBezTo>
                  <a:pt x="133" y="88"/>
                  <a:pt x="133" y="88"/>
                  <a:pt x="133" y="88"/>
                </a:cubicBezTo>
                <a:cubicBezTo>
                  <a:pt x="137" y="88"/>
                  <a:pt x="140" y="91"/>
                  <a:pt x="140" y="96"/>
                </a:cubicBezTo>
                <a:close/>
                <a:moveTo>
                  <a:pt x="41" y="49"/>
                </a:moveTo>
                <a:cubicBezTo>
                  <a:pt x="41" y="48"/>
                  <a:pt x="40" y="47"/>
                  <a:pt x="39" y="47"/>
                </a:cubicBezTo>
                <a:cubicBezTo>
                  <a:pt x="26" y="47"/>
                  <a:pt x="26" y="47"/>
                  <a:pt x="26" y="47"/>
                </a:cubicBezTo>
                <a:cubicBezTo>
                  <a:pt x="25" y="47"/>
                  <a:pt x="24" y="47"/>
                  <a:pt x="23" y="48"/>
                </a:cubicBezTo>
                <a:cubicBezTo>
                  <a:pt x="11" y="65"/>
                  <a:pt x="11" y="65"/>
                  <a:pt x="11" y="65"/>
                </a:cubicBezTo>
                <a:cubicBezTo>
                  <a:pt x="10" y="66"/>
                  <a:pt x="9" y="68"/>
                  <a:pt x="9" y="69"/>
                </a:cubicBezTo>
                <a:cubicBezTo>
                  <a:pt x="9" y="71"/>
                  <a:pt x="9" y="71"/>
                  <a:pt x="9" y="71"/>
                </a:cubicBezTo>
                <a:cubicBezTo>
                  <a:pt x="9" y="72"/>
                  <a:pt x="10" y="73"/>
                  <a:pt x="12" y="73"/>
                </a:cubicBezTo>
                <a:cubicBezTo>
                  <a:pt x="39" y="73"/>
                  <a:pt x="39" y="73"/>
                  <a:pt x="39" y="73"/>
                </a:cubicBezTo>
                <a:cubicBezTo>
                  <a:pt x="40" y="73"/>
                  <a:pt x="41" y="72"/>
                  <a:pt x="41" y="71"/>
                </a:cubicBezTo>
                <a:lnTo>
                  <a:pt x="41" y="49"/>
                </a:lnTo>
                <a:close/>
                <a:moveTo>
                  <a:pt x="139" y="73"/>
                </a:moveTo>
                <a:cubicBezTo>
                  <a:pt x="139" y="56"/>
                  <a:pt x="139" y="56"/>
                  <a:pt x="139" y="56"/>
                </a:cubicBezTo>
                <a:cubicBezTo>
                  <a:pt x="99" y="56"/>
                  <a:pt x="99" y="56"/>
                  <a:pt x="99" y="56"/>
                </a:cubicBezTo>
                <a:cubicBezTo>
                  <a:pt x="99" y="84"/>
                  <a:pt x="99" y="84"/>
                  <a:pt x="99" y="84"/>
                </a:cubicBezTo>
                <a:cubicBezTo>
                  <a:pt x="129" y="84"/>
                  <a:pt x="129" y="84"/>
                  <a:pt x="129" y="84"/>
                </a:cubicBezTo>
                <a:cubicBezTo>
                  <a:pt x="135" y="84"/>
                  <a:pt x="139" y="79"/>
                  <a:pt x="139" y="73"/>
                </a:cubicBezTo>
                <a:close/>
                <a:moveTo>
                  <a:pt x="139" y="34"/>
                </a:moveTo>
                <a:cubicBezTo>
                  <a:pt x="139" y="28"/>
                  <a:pt x="135" y="23"/>
                  <a:pt x="129" y="23"/>
                </a:cubicBezTo>
                <a:cubicBezTo>
                  <a:pt x="99" y="23"/>
                  <a:pt x="99" y="23"/>
                  <a:pt x="99" y="23"/>
                </a:cubicBezTo>
                <a:cubicBezTo>
                  <a:pt x="99" y="51"/>
                  <a:pt x="99" y="51"/>
                  <a:pt x="99" y="51"/>
                </a:cubicBezTo>
                <a:cubicBezTo>
                  <a:pt x="139" y="51"/>
                  <a:pt x="139" y="51"/>
                  <a:pt x="139" y="51"/>
                </a:cubicBezTo>
                <a:lnTo>
                  <a:pt x="139" y="34"/>
                </a:lnTo>
                <a:close/>
                <a:moveTo>
                  <a:pt x="64" y="84"/>
                </a:moveTo>
                <a:cubicBezTo>
                  <a:pt x="94" y="84"/>
                  <a:pt x="94" y="84"/>
                  <a:pt x="94" y="84"/>
                </a:cubicBezTo>
                <a:cubicBezTo>
                  <a:pt x="94" y="56"/>
                  <a:pt x="94" y="56"/>
                  <a:pt x="94" y="56"/>
                </a:cubicBezTo>
                <a:cubicBezTo>
                  <a:pt x="53" y="56"/>
                  <a:pt x="53" y="56"/>
                  <a:pt x="53" y="56"/>
                </a:cubicBezTo>
                <a:cubicBezTo>
                  <a:pt x="53" y="73"/>
                  <a:pt x="53" y="73"/>
                  <a:pt x="53" y="73"/>
                </a:cubicBezTo>
                <a:cubicBezTo>
                  <a:pt x="53" y="79"/>
                  <a:pt x="58" y="84"/>
                  <a:pt x="64" y="84"/>
                </a:cubicBezTo>
                <a:close/>
                <a:moveTo>
                  <a:pt x="94" y="23"/>
                </a:moveTo>
                <a:cubicBezTo>
                  <a:pt x="64" y="23"/>
                  <a:pt x="64" y="23"/>
                  <a:pt x="64" y="23"/>
                </a:cubicBezTo>
                <a:cubicBezTo>
                  <a:pt x="58" y="23"/>
                  <a:pt x="53" y="28"/>
                  <a:pt x="53" y="34"/>
                </a:cubicBezTo>
                <a:cubicBezTo>
                  <a:pt x="53" y="51"/>
                  <a:pt x="53" y="51"/>
                  <a:pt x="53" y="51"/>
                </a:cubicBezTo>
                <a:cubicBezTo>
                  <a:pt x="94" y="51"/>
                  <a:pt x="94" y="51"/>
                  <a:pt x="94" y="51"/>
                </a:cubicBezTo>
                <a:lnTo>
                  <a:pt x="94" y="23"/>
                </a:lnTo>
                <a:close/>
                <a:moveTo>
                  <a:pt x="69" y="11"/>
                </a:moveTo>
                <a:cubicBezTo>
                  <a:pt x="72" y="0"/>
                  <a:pt x="90" y="5"/>
                  <a:pt x="94" y="21"/>
                </a:cubicBezTo>
                <a:cubicBezTo>
                  <a:pt x="94" y="21"/>
                  <a:pt x="65" y="24"/>
                  <a:pt x="69" y="11"/>
                </a:cubicBezTo>
                <a:close/>
                <a:moveTo>
                  <a:pt x="91" y="19"/>
                </a:moveTo>
                <a:cubicBezTo>
                  <a:pt x="91" y="19"/>
                  <a:pt x="84" y="10"/>
                  <a:pt x="78" y="10"/>
                </a:cubicBezTo>
                <a:cubicBezTo>
                  <a:pt x="72" y="10"/>
                  <a:pt x="75" y="18"/>
                  <a:pt x="91" y="19"/>
                </a:cubicBezTo>
                <a:close/>
                <a:moveTo>
                  <a:pt x="99" y="21"/>
                </a:moveTo>
                <a:cubicBezTo>
                  <a:pt x="102" y="5"/>
                  <a:pt x="121" y="0"/>
                  <a:pt x="124" y="11"/>
                </a:cubicBezTo>
                <a:cubicBezTo>
                  <a:pt x="127" y="24"/>
                  <a:pt x="99" y="21"/>
                  <a:pt x="99" y="21"/>
                </a:cubicBezTo>
                <a:close/>
                <a:moveTo>
                  <a:pt x="102" y="19"/>
                </a:moveTo>
                <a:cubicBezTo>
                  <a:pt x="117" y="18"/>
                  <a:pt x="120" y="10"/>
                  <a:pt x="114" y="10"/>
                </a:cubicBezTo>
                <a:cubicBezTo>
                  <a:pt x="108" y="10"/>
                  <a:pt x="102" y="19"/>
                  <a:pt x="102" y="19"/>
                </a:cubicBezTo>
                <a:close/>
              </a:path>
            </a:pathLst>
          </a:custGeom>
          <a:solidFill>
            <a:schemeClr val="bg1"/>
          </a:solidFill>
          <a:ln>
            <a:noFill/>
          </a:ln>
        </p:spPr>
        <p:txBody>
          <a:bodyPr vert="horz" wrap="square" lIns="91440" tIns="45720" rIns="91440" bIns="45720" numCol="1" anchor="t" anchorCtr="0" compatLnSpc="1"/>
          <a:lstStyle/>
          <a:p>
            <a:endParaRPr lang="zh-CN" altLang="en-US" sz="2400" b="1" dirty="0">
              <a:solidFill>
                <a:schemeClr val="bg1"/>
              </a:solidFill>
              <a:latin typeface="思源黑体 CN Bold" panose="020B08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fmla="#ppt_w*sin(2.5*pi*$)">
                                          <p:val>
                                            <p:fltVal val="0"/>
                                          </p:val>
                                        </p:tav>
                                        <p:tav tm="100000">
                                          <p:val>
                                            <p:fltVal val="1"/>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fmla="#ppt_w*sin(2.5*pi*$)">
                                          <p:val>
                                            <p:fltVal val="0"/>
                                          </p:val>
                                        </p:tav>
                                        <p:tav tm="100000">
                                          <p:val>
                                            <p:fltVal val="1"/>
                                          </p:val>
                                        </p:tav>
                                      </p:tavLst>
                                    </p:anim>
                                    <p:anim calcmode="lin" valueType="num">
                                      <p:cBhvr>
                                        <p:cTn id="12" dur="500" fill="hold"/>
                                        <p:tgtEl>
                                          <p:spTgt spid="6"/>
                                        </p:tgtEl>
                                        <p:attrNameLst>
                                          <p:attrName>ppt_h</p:attrName>
                                        </p:attrNameLst>
                                      </p:cBhvr>
                                      <p:tavLst>
                                        <p:tav tm="0">
                                          <p:val>
                                            <p:strVal val="#ppt_h"/>
                                          </p:val>
                                        </p:tav>
                                        <p:tav tm="100000">
                                          <p:val>
                                            <p:strVal val="#ppt_h"/>
                                          </p:val>
                                        </p:tav>
                                      </p:tavLst>
                                    </p:anim>
                                  </p:childTnLst>
                                </p:cTn>
                              </p:par>
                              <p:par>
                                <p:cTn id="13" presetID="19"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fmla="#ppt_w*sin(2.5*pi*$)">
                                          <p:val>
                                            <p:fltVal val="0"/>
                                          </p:val>
                                        </p:tav>
                                        <p:tav tm="100000">
                                          <p:val>
                                            <p:fltVal val="1"/>
                                          </p:val>
                                        </p:tav>
                                      </p:tavLst>
                                    </p:anim>
                                    <p:anim calcmode="lin" valueType="num">
                                      <p:cBhvr>
                                        <p:cTn id="16" dur="500" fill="hold"/>
                                        <p:tgtEl>
                                          <p:spTgt spid="7"/>
                                        </p:tgtEl>
                                        <p:attrNameLst>
                                          <p:attrName>ppt_h</p:attrName>
                                        </p:attrNameLst>
                                      </p:cBhvr>
                                      <p:tavLst>
                                        <p:tav tm="0">
                                          <p:val>
                                            <p:strVal val="#ppt_h"/>
                                          </p:val>
                                        </p:tav>
                                        <p:tav tm="100000">
                                          <p:val>
                                            <p:strVal val="#ppt_h"/>
                                          </p:val>
                                        </p:tav>
                                      </p:tavLst>
                                    </p:anim>
                                  </p:childTnLst>
                                </p:cTn>
                              </p:par>
                              <p:par>
                                <p:cTn id="17" presetID="19"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fmla="#ppt_w*sin(2.5*pi*$)">
                                          <p:val>
                                            <p:fltVal val="0"/>
                                          </p:val>
                                        </p:tav>
                                        <p:tav tm="100000">
                                          <p:val>
                                            <p:fltVal val="1"/>
                                          </p:val>
                                        </p:tav>
                                      </p:tavLst>
                                    </p:anim>
                                    <p:anim calcmode="lin" valueType="num">
                                      <p:cBhvr>
                                        <p:cTn id="20" dur="500" fill="hold"/>
                                        <p:tgtEl>
                                          <p:spTgt spid="8"/>
                                        </p:tgtEl>
                                        <p:attrNameLst>
                                          <p:attrName>ppt_h</p:attrName>
                                        </p:attrNameLst>
                                      </p:cBhvr>
                                      <p:tavLst>
                                        <p:tav tm="0">
                                          <p:val>
                                            <p:strVal val="#ppt_h"/>
                                          </p:val>
                                        </p:tav>
                                        <p:tav tm="100000">
                                          <p:val>
                                            <p:strVal val="#ppt_h"/>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left)">
                                      <p:cBhvr>
                                        <p:cTn id="48" dur="500"/>
                                        <p:tgtEl>
                                          <p:spTgt spid="13"/>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500"/>
                                        <p:tgtEl>
                                          <p:spTgt spid="1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500"/>
                                        <p:tgtEl>
                                          <p:spTgt spid="15"/>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P spid="13" grpId="0"/>
      <p:bldP spid="14" grpId="0"/>
      <p:bldP spid="15" grpId="0"/>
      <p:bldP spid="16" grpId="0"/>
      <p:bldP spid="17" grpId="0" animBg="1"/>
      <p:bldP spid="18" grpId="0" animBg="1"/>
      <p:bldP spid="19"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3"/>
          <p:cNvSpPr txBox="1"/>
          <p:nvPr/>
        </p:nvSpPr>
        <p:spPr>
          <a:xfrm>
            <a:off x="8809142" y="3236734"/>
            <a:ext cx="2588532" cy="523099"/>
          </a:xfrm>
          <a:prstGeom prst="rect">
            <a:avLst/>
          </a:prstGeom>
          <a:noFill/>
        </p:spPr>
        <p:txBody>
          <a:bodyPr wrap="square" rtlCol="0">
            <a:spAutoFit/>
          </a:bodyPr>
          <a:lstStyle/>
          <a:p>
            <a:r>
              <a:rPr lang="en-US" altLang="zh-CN" sz="2800" dirty="0">
                <a:solidFill>
                  <a:schemeClr val="tx2">
                    <a:lumMod val="10000"/>
                    <a:lumOff val="90000"/>
                  </a:schemeClr>
                </a:solidFill>
                <a:latin typeface="微软雅黑" pitchFamily="34" charset="-122"/>
                <a:ea typeface="微软雅黑" pitchFamily="34" charset="-122"/>
              </a:rPr>
              <a:t>ACCESS</a:t>
            </a:r>
            <a:r>
              <a:rPr lang="zh-CN" altLang="en-US" sz="2800" dirty="0">
                <a:solidFill>
                  <a:schemeClr val="tx2">
                    <a:lumMod val="10000"/>
                    <a:lumOff val="90000"/>
                  </a:schemeClr>
                </a:solidFill>
                <a:latin typeface="微软雅黑" pitchFamily="34" charset="-122"/>
                <a:ea typeface="微软雅黑" pitchFamily="34" charset="-122"/>
              </a:rPr>
              <a:t>数据库</a:t>
            </a:r>
            <a:endParaRPr lang="zh-CN" altLang="zh-CN" sz="2800" dirty="0">
              <a:solidFill>
                <a:schemeClr val="tx2">
                  <a:lumMod val="10000"/>
                  <a:lumOff val="90000"/>
                </a:schemeClr>
              </a:solidFill>
              <a:latin typeface="微软雅黑" pitchFamily="34" charset="-122"/>
              <a:ea typeface="微软雅黑" pitchFamily="34" charset="-122"/>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720" y="1606317"/>
            <a:ext cx="6588921" cy="378393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7"/>
          <p:cNvSpPr txBox="1"/>
          <p:nvPr/>
        </p:nvSpPr>
        <p:spPr>
          <a:xfrm>
            <a:off x="5015654" y="491801"/>
            <a:ext cx="2160692" cy="830997"/>
          </a:xfrm>
          <a:prstGeom prst="rect">
            <a:avLst/>
          </a:prstGeom>
          <a:noFill/>
        </p:spPr>
        <p:txBody>
          <a:bodyPr wrap="square" rtlCol="0">
            <a:spAutoFit/>
          </a:bodyPr>
          <a:lstStyle/>
          <a:p>
            <a:r>
              <a:rPr lang="en-US" altLang="zh-CN" sz="4800">
                <a:solidFill>
                  <a:schemeClr val="bg1"/>
                </a:solidFill>
                <a:latin typeface="思源黑体 CN Medium" panose="020B0600000000000000" pitchFamily="34" charset="-122"/>
                <a:ea typeface="思源黑体 CN Medium" panose="020B0600000000000000" pitchFamily="34" charset="-122"/>
              </a:rPr>
              <a:t>DBMS</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3050925" y="491801"/>
            <a:ext cx="6090151" cy="830997"/>
          </a:xfrm>
          <a:prstGeom prst="rect">
            <a:avLst/>
          </a:prstGeom>
          <a:noFill/>
        </p:spPr>
        <p:txBody>
          <a:bodyPr wrap="square" rtlCol="0">
            <a:spAutoFit/>
          </a:bodyPr>
          <a:lstStyle/>
          <a:p>
            <a:r>
              <a:rPr lang="zh-CN" altLang="en-US" sz="4800" dirty="0">
                <a:solidFill>
                  <a:schemeClr val="bg1"/>
                </a:solidFill>
                <a:latin typeface="思源黑体 CN Medium" panose="020B0600000000000000" pitchFamily="34" charset="-122"/>
                <a:ea typeface="思源黑体 CN Medium" panose="020B0600000000000000" pitchFamily="34" charset="-122"/>
              </a:rPr>
              <a:t>歪！你这密码很弱啊</a:t>
            </a:r>
            <a:r>
              <a:rPr lang="en-US" altLang="zh-CN" sz="4800" dirty="0">
                <a:solidFill>
                  <a:schemeClr val="bg1"/>
                </a:solidFill>
                <a:latin typeface="思源黑体 CN Medium" panose="020B0600000000000000" pitchFamily="34" charset="-122"/>
                <a:ea typeface="思源黑体 CN Medium" panose="020B0600000000000000" pitchFamily="34" charset="-122"/>
              </a:rPr>
              <a:t>~</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sp>
        <p:nvSpPr>
          <p:cNvPr id="28" name="矩形 27"/>
          <p:cNvSpPr/>
          <p:nvPr/>
        </p:nvSpPr>
        <p:spPr>
          <a:xfrm>
            <a:off x="1016630" y="2815616"/>
            <a:ext cx="2544417" cy="166977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CN Regular" panose="020B0500000000000000" pitchFamily="34" charset="-122"/>
                <a:ea typeface="思源黑体 CN Regular" panose="020B0500000000000000" pitchFamily="34" charset="-122"/>
              </a:rPr>
              <a:t>123456</a:t>
            </a:r>
          </a:p>
          <a:p>
            <a:pPr algn="ctr"/>
            <a:r>
              <a:rPr lang="en-US" altLang="zh-CN" dirty="0">
                <a:latin typeface="思源黑体 CN Regular" panose="020B0500000000000000" pitchFamily="34" charset="-122"/>
                <a:ea typeface="思源黑体 CN Regular" panose="020B0500000000000000" pitchFamily="34" charset="-122"/>
              </a:rPr>
              <a:t>5201314a</a:t>
            </a:r>
          </a:p>
          <a:p>
            <a:pPr algn="ctr"/>
            <a:r>
              <a:rPr lang="en-US" altLang="zh-CN" dirty="0">
                <a:latin typeface="思源黑体 CN Regular" panose="020B0500000000000000" pitchFamily="34" charset="-122"/>
                <a:ea typeface="思源黑体 CN Regular" panose="020B0500000000000000" pitchFamily="34" charset="-122"/>
              </a:rPr>
              <a:t>qq123456</a:t>
            </a:r>
          </a:p>
          <a:p>
            <a:pPr algn="ctr"/>
            <a:r>
              <a:rPr lang="en-US" altLang="zh-CN" dirty="0">
                <a:latin typeface="思源黑体 CN Regular" panose="020B0500000000000000" pitchFamily="34" charset="-122"/>
                <a:ea typeface="思源黑体 CN Regular" panose="020B0500000000000000" pitchFamily="34" charset="-122"/>
              </a:rPr>
              <a:t>1q2w3e4r</a:t>
            </a:r>
          </a:p>
          <a:p>
            <a:pPr algn="ctr"/>
            <a:r>
              <a:rPr lang="en-US" altLang="zh-CN" dirty="0">
                <a:latin typeface="思源黑体 CN Regular" panose="020B0500000000000000" pitchFamily="34" charset="-122"/>
                <a:ea typeface="思源黑体 CN Regular" panose="020B0500000000000000" pitchFamily="34" charset="-122"/>
              </a:rPr>
              <a:t>…</a:t>
            </a:r>
            <a:endParaRPr lang="zh-CN" altLang="en-US" dirty="0">
              <a:latin typeface="思源黑体 CN Regular" panose="020B0500000000000000" pitchFamily="34" charset="-122"/>
              <a:ea typeface="思源黑体 CN Regular" panose="020B0500000000000000" pitchFamily="34" charset="-122"/>
            </a:endParaRPr>
          </a:p>
        </p:txBody>
      </p:sp>
      <p:sp>
        <p:nvSpPr>
          <p:cNvPr id="33" name="矩形 32"/>
          <p:cNvSpPr/>
          <p:nvPr/>
        </p:nvSpPr>
        <p:spPr>
          <a:xfrm>
            <a:off x="4024197" y="2815616"/>
            <a:ext cx="2544417" cy="166977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CN Regular" panose="020B0500000000000000" pitchFamily="34" charset="-122"/>
                <a:ea typeface="思源黑体 CN Regular" panose="020B0500000000000000" pitchFamily="34" charset="-122"/>
              </a:rPr>
              <a:t>e.g.</a:t>
            </a:r>
          </a:p>
          <a:p>
            <a:pPr algn="ctr"/>
            <a:r>
              <a:rPr lang="zh-CN" altLang="en-US" dirty="0">
                <a:latin typeface="思源黑体 CN Regular" panose="020B0500000000000000" pitchFamily="34" charset="-122"/>
                <a:ea typeface="思源黑体 CN Regular" panose="020B0500000000000000" pitchFamily="34" charset="-122"/>
              </a:rPr>
              <a:t>姓名：张三</a:t>
            </a:r>
            <a:endParaRPr lang="en-US" altLang="zh-CN" dirty="0">
              <a:latin typeface="思源黑体 CN Regular" panose="020B0500000000000000" pitchFamily="34" charset="-122"/>
              <a:ea typeface="思源黑体 CN Regular" panose="020B0500000000000000" pitchFamily="34" charset="-122"/>
            </a:endParaRPr>
          </a:p>
          <a:p>
            <a:pPr algn="ctr"/>
            <a:r>
              <a:rPr lang="zh-CN" altLang="en-US" dirty="0">
                <a:latin typeface="思源黑体 CN Regular" panose="020B0500000000000000" pitchFamily="34" charset="-122"/>
                <a:ea typeface="思源黑体 CN Regular" panose="020B0500000000000000" pitchFamily="34" charset="-122"/>
              </a:rPr>
              <a:t>生日：</a:t>
            </a:r>
            <a:r>
              <a:rPr lang="en-US" altLang="zh-CN" dirty="0">
                <a:latin typeface="思源黑体 CN Regular" panose="020B0500000000000000" pitchFamily="34" charset="-122"/>
                <a:ea typeface="思源黑体 CN Regular" panose="020B0500000000000000" pitchFamily="34" charset="-122"/>
              </a:rPr>
              <a:t>1999</a:t>
            </a:r>
            <a:r>
              <a:rPr lang="zh-CN" altLang="en-US" dirty="0">
                <a:latin typeface="思源黑体 CN Regular" panose="020B0500000000000000" pitchFamily="34" charset="-122"/>
                <a:ea typeface="思源黑体 CN Regular" panose="020B0500000000000000" pitchFamily="34" charset="-122"/>
              </a:rPr>
              <a:t>年</a:t>
            </a:r>
            <a:r>
              <a:rPr lang="en-US" altLang="zh-CN" dirty="0">
                <a:latin typeface="思源黑体 CN Regular" panose="020B0500000000000000" pitchFamily="34" charset="-122"/>
                <a:ea typeface="思源黑体 CN Regular" panose="020B0500000000000000" pitchFamily="34" charset="-122"/>
              </a:rPr>
              <a:t>10</a:t>
            </a:r>
            <a:r>
              <a:rPr lang="zh-CN" altLang="en-US" dirty="0">
                <a:latin typeface="思源黑体 CN Regular" panose="020B0500000000000000" pitchFamily="34" charset="-122"/>
                <a:ea typeface="思源黑体 CN Regular" panose="020B0500000000000000" pitchFamily="34" charset="-122"/>
              </a:rPr>
              <a:t>月</a:t>
            </a:r>
            <a:r>
              <a:rPr lang="en-US" altLang="zh-CN" dirty="0">
                <a:latin typeface="思源黑体 CN Regular" panose="020B0500000000000000" pitchFamily="34" charset="-122"/>
                <a:ea typeface="思源黑体 CN Regular" panose="020B0500000000000000" pitchFamily="34" charset="-122"/>
              </a:rPr>
              <a:t>1</a:t>
            </a:r>
            <a:r>
              <a:rPr lang="zh-CN" altLang="en-US" dirty="0">
                <a:latin typeface="思源黑体 CN Regular" panose="020B0500000000000000" pitchFamily="34" charset="-122"/>
                <a:ea typeface="思源黑体 CN Regular" panose="020B0500000000000000" pitchFamily="34" charset="-122"/>
              </a:rPr>
              <a:t>日</a:t>
            </a:r>
            <a:endParaRPr lang="en-US" altLang="zh-CN" dirty="0">
              <a:latin typeface="思源黑体 CN Regular" panose="020B0500000000000000" pitchFamily="34" charset="-122"/>
              <a:ea typeface="思源黑体 CN Regular" panose="020B0500000000000000" pitchFamily="34" charset="-122"/>
            </a:endParaRPr>
          </a:p>
        </p:txBody>
      </p:sp>
      <p:sp>
        <p:nvSpPr>
          <p:cNvPr id="5" name="箭头: 右 4"/>
          <p:cNvSpPr/>
          <p:nvPr/>
        </p:nvSpPr>
        <p:spPr>
          <a:xfrm>
            <a:off x="7031764" y="3349688"/>
            <a:ext cx="1459093" cy="650712"/>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35" name="矩形 34"/>
          <p:cNvSpPr/>
          <p:nvPr/>
        </p:nvSpPr>
        <p:spPr>
          <a:xfrm>
            <a:off x="8954007" y="2155370"/>
            <a:ext cx="2544417" cy="28738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思源黑体 CN Regular" panose="020B0500000000000000" pitchFamily="34" charset="-122"/>
                <a:ea typeface="思源黑体 CN Regular" panose="020B0500000000000000" pitchFamily="34" charset="-122"/>
              </a:rPr>
              <a:t>密码：</a:t>
            </a:r>
            <a:endParaRPr lang="en-US" altLang="zh-CN" dirty="0">
              <a:latin typeface="思源黑体 CN Regular" panose="020B0500000000000000" pitchFamily="34" charset="-122"/>
              <a:ea typeface="思源黑体 CN Regular" panose="020B0500000000000000" pitchFamily="34" charset="-122"/>
            </a:endParaRPr>
          </a:p>
          <a:p>
            <a:pPr algn="ctr"/>
            <a:r>
              <a:rPr lang="en-US" altLang="zh-CN" dirty="0">
                <a:latin typeface="思源黑体 CN Regular" panose="020B0500000000000000" pitchFamily="34" charset="-122"/>
                <a:ea typeface="思源黑体 CN Regular" panose="020B0500000000000000" pitchFamily="34" charset="-122"/>
              </a:rPr>
              <a:t>zs123456</a:t>
            </a:r>
          </a:p>
          <a:p>
            <a:pPr algn="ctr"/>
            <a:r>
              <a:rPr lang="en-US" altLang="zh-CN" dirty="0">
                <a:latin typeface="思源黑体 CN Regular" panose="020B0500000000000000" pitchFamily="34" charset="-122"/>
                <a:ea typeface="思源黑体 CN Regular" panose="020B0500000000000000" pitchFamily="34" charset="-122"/>
              </a:rPr>
              <a:t>zs123456.</a:t>
            </a:r>
          </a:p>
          <a:p>
            <a:pPr algn="ctr"/>
            <a:r>
              <a:rPr lang="en-US" altLang="zh-CN" dirty="0">
                <a:latin typeface="思源黑体 CN Regular" panose="020B0500000000000000" pitchFamily="34" charset="-122"/>
                <a:ea typeface="思源黑体 CN Regular" panose="020B0500000000000000" pitchFamily="34" charset="-122"/>
              </a:rPr>
              <a:t>zs1999101</a:t>
            </a:r>
          </a:p>
          <a:p>
            <a:pPr algn="ctr"/>
            <a:r>
              <a:rPr lang="en-US" altLang="zh-CN" dirty="0">
                <a:latin typeface="思源黑体 CN Regular" panose="020B0500000000000000" pitchFamily="34" charset="-122"/>
                <a:ea typeface="思源黑体 CN Regular" panose="020B0500000000000000" pitchFamily="34" charset="-122"/>
              </a:rPr>
              <a:t>zs1999</a:t>
            </a:r>
          </a:p>
          <a:p>
            <a:pPr algn="ctr"/>
            <a:r>
              <a:rPr lang="en-US" altLang="zh-CN" dirty="0">
                <a:latin typeface="思源黑体 CN Regular" panose="020B0500000000000000" pitchFamily="34" charset="-122"/>
                <a:ea typeface="思源黑体 CN Regular" panose="020B0500000000000000" pitchFamily="34" charset="-122"/>
              </a:rPr>
              <a:t>zs19991001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015654" y="491801"/>
            <a:ext cx="2160692" cy="830997"/>
          </a:xfrm>
          <a:prstGeom prst="rect">
            <a:avLst/>
          </a:prstGeom>
          <a:noFill/>
        </p:spPr>
        <p:txBody>
          <a:bodyPr wrap="square" rtlCol="0">
            <a:spAutoFit/>
          </a:bodyPr>
          <a:lstStyle/>
          <a:p>
            <a:r>
              <a:rPr lang="en-US" altLang="zh-CN" sz="4800">
                <a:solidFill>
                  <a:schemeClr val="bg1"/>
                </a:solidFill>
                <a:latin typeface="思源黑体 CN Medium" panose="020B0600000000000000" pitchFamily="34" charset="-122"/>
                <a:ea typeface="思源黑体 CN Medium" panose="020B0600000000000000" pitchFamily="34" charset="-122"/>
              </a:rPr>
              <a:t>DBMS</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261" y="1613507"/>
            <a:ext cx="6599589" cy="424465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23"/>
          <p:cNvSpPr txBox="1"/>
          <p:nvPr/>
        </p:nvSpPr>
        <p:spPr>
          <a:xfrm>
            <a:off x="8809142" y="3236734"/>
            <a:ext cx="2588532" cy="523099"/>
          </a:xfrm>
          <a:prstGeom prst="rect">
            <a:avLst/>
          </a:prstGeom>
          <a:noFill/>
        </p:spPr>
        <p:txBody>
          <a:bodyPr wrap="square" rtlCol="0">
            <a:spAutoFit/>
          </a:bodyPr>
          <a:lstStyle/>
          <a:p>
            <a:r>
              <a:rPr lang="en-US" altLang="zh-CN" sz="2800" dirty="0">
                <a:solidFill>
                  <a:schemeClr val="tx2">
                    <a:lumMod val="10000"/>
                    <a:lumOff val="90000"/>
                  </a:schemeClr>
                </a:solidFill>
                <a:latin typeface="微软雅黑" pitchFamily="34" charset="-122"/>
                <a:ea typeface="微软雅黑" pitchFamily="34" charset="-122"/>
              </a:rPr>
              <a:t>MySQL</a:t>
            </a:r>
            <a:r>
              <a:rPr lang="zh-CN" altLang="en-US" sz="2800" dirty="0">
                <a:solidFill>
                  <a:schemeClr val="tx2">
                    <a:lumMod val="10000"/>
                    <a:lumOff val="90000"/>
                  </a:schemeClr>
                </a:solidFill>
                <a:latin typeface="微软雅黑" pitchFamily="34" charset="-122"/>
                <a:ea typeface="微软雅黑" pitchFamily="34" charset="-122"/>
              </a:rPr>
              <a:t>数据库</a:t>
            </a:r>
            <a:endParaRPr lang="zh-CN" altLang="zh-CN" sz="2800" dirty="0">
              <a:solidFill>
                <a:schemeClr val="tx2">
                  <a:lumMod val="10000"/>
                  <a:lumOff val="90000"/>
                </a:schemeClr>
              </a:solidFill>
              <a:latin typeface="微软雅黑" pitchFamily="34" charset="-122"/>
              <a:ea typeface="微软雅黑"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015654" y="491801"/>
            <a:ext cx="2160692" cy="830997"/>
          </a:xfrm>
          <a:prstGeom prst="rect">
            <a:avLst/>
          </a:prstGeom>
          <a:noFill/>
        </p:spPr>
        <p:txBody>
          <a:bodyPr wrap="square" rtlCol="0">
            <a:spAutoFit/>
          </a:bodyPr>
          <a:lstStyle/>
          <a:p>
            <a:r>
              <a:rPr lang="en-US" altLang="zh-CN" sz="4800">
                <a:solidFill>
                  <a:schemeClr val="bg1"/>
                </a:solidFill>
                <a:latin typeface="思源黑体 CN Medium" panose="020B0600000000000000" pitchFamily="34" charset="-122"/>
                <a:ea typeface="思源黑体 CN Medium" panose="020B0600000000000000" pitchFamily="34" charset="-122"/>
              </a:rPr>
              <a:t>DBMS</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pic>
        <p:nvPicPr>
          <p:cNvPr id="1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134" y="2018275"/>
            <a:ext cx="6747793" cy="335527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23"/>
          <p:cNvSpPr txBox="1"/>
          <p:nvPr/>
        </p:nvSpPr>
        <p:spPr>
          <a:xfrm>
            <a:off x="8809142" y="3236734"/>
            <a:ext cx="2588532" cy="523099"/>
          </a:xfrm>
          <a:prstGeom prst="rect">
            <a:avLst/>
          </a:prstGeom>
          <a:noFill/>
        </p:spPr>
        <p:txBody>
          <a:bodyPr wrap="square" rtlCol="0">
            <a:spAutoFit/>
          </a:bodyPr>
          <a:lstStyle/>
          <a:p>
            <a:r>
              <a:rPr lang="en-US" altLang="zh-CN" sz="2800" dirty="0">
                <a:solidFill>
                  <a:schemeClr val="tx2">
                    <a:lumMod val="10000"/>
                    <a:lumOff val="90000"/>
                  </a:schemeClr>
                </a:solidFill>
                <a:latin typeface="微软雅黑" pitchFamily="34" charset="-122"/>
                <a:ea typeface="微软雅黑" pitchFamily="34" charset="-122"/>
              </a:rPr>
              <a:t>MSSQL</a:t>
            </a:r>
            <a:r>
              <a:rPr lang="zh-CN" altLang="en-US" sz="2800" dirty="0">
                <a:solidFill>
                  <a:schemeClr val="tx2">
                    <a:lumMod val="10000"/>
                    <a:lumOff val="90000"/>
                  </a:schemeClr>
                </a:solidFill>
                <a:latin typeface="微软雅黑" pitchFamily="34" charset="-122"/>
                <a:ea typeface="微软雅黑" pitchFamily="34" charset="-122"/>
              </a:rPr>
              <a:t>数据库</a:t>
            </a:r>
            <a:endParaRPr lang="zh-CN" altLang="zh-CN" sz="2800" dirty="0">
              <a:solidFill>
                <a:schemeClr val="tx2">
                  <a:lumMod val="10000"/>
                  <a:lumOff val="90000"/>
                </a:schemeClr>
              </a:solidFill>
              <a:latin typeface="微软雅黑" pitchFamily="34" charset="-122"/>
              <a:ea typeface="微软雅黑"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353218" y="491801"/>
            <a:ext cx="1485565" cy="830997"/>
          </a:xfrm>
          <a:prstGeom prst="rect">
            <a:avLst/>
          </a:prstGeom>
          <a:noFill/>
        </p:spPr>
        <p:txBody>
          <a:bodyPr wrap="square" rtlCol="0">
            <a:spAutoFit/>
          </a:bodyPr>
          <a:lstStyle/>
          <a:p>
            <a:r>
              <a:rPr lang="zh-CN" altLang="en-US" sz="4800">
                <a:solidFill>
                  <a:schemeClr val="bg1"/>
                </a:solidFill>
                <a:latin typeface="思源黑体 CN Medium" panose="020B0600000000000000" pitchFamily="34" charset="-122"/>
                <a:ea typeface="思源黑体 CN Medium" panose="020B0600000000000000" pitchFamily="34" charset="-122"/>
              </a:rPr>
              <a:t>流程</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sp>
        <p:nvSpPr>
          <p:cNvPr id="40" name="TextBox 40"/>
          <p:cNvSpPr txBox="1"/>
          <p:nvPr/>
        </p:nvSpPr>
        <p:spPr>
          <a:xfrm>
            <a:off x="731757" y="1477435"/>
            <a:ext cx="2880320" cy="458908"/>
          </a:xfrm>
          <a:prstGeom prst="rect">
            <a:avLst/>
          </a:prstGeom>
          <a:noFill/>
        </p:spPr>
        <p:txBody>
          <a:bodyPr wrap="square" rtlCol="0">
            <a:spAutoFit/>
          </a:bodyPr>
          <a:lstStyle/>
          <a:p>
            <a:pPr marL="285750" indent="-285750">
              <a:lnSpc>
                <a:spcPct val="150000"/>
              </a:lnSpc>
              <a:buFont typeface="Arial" panose="02080604020202020204" charset="0"/>
              <a:buChar char="•"/>
            </a:pPr>
            <a:r>
              <a:rPr lang="en-US" altLang="zh-CN" dirty="0">
                <a:solidFill>
                  <a:schemeClr val="bg1"/>
                </a:solidFill>
                <a:latin typeface="微软雅黑" pitchFamily="34" charset="-122"/>
                <a:ea typeface="微软雅黑" pitchFamily="34" charset="-122"/>
              </a:rPr>
              <a:t> SQL</a:t>
            </a:r>
            <a:r>
              <a:rPr lang="zh-CN" altLang="en-US" dirty="0">
                <a:solidFill>
                  <a:schemeClr val="bg1"/>
                </a:solidFill>
                <a:latin typeface="微软雅黑" pitchFamily="34" charset="-122"/>
                <a:ea typeface="微软雅黑" pitchFamily="34" charset="-122"/>
              </a:rPr>
              <a:t>注入是如何</a:t>
            </a:r>
            <a:r>
              <a:rPr lang="zh-CN" altLang="en-US">
                <a:solidFill>
                  <a:schemeClr val="bg1"/>
                </a:solidFill>
                <a:latin typeface="微软雅黑" pitchFamily="34" charset="-122"/>
                <a:ea typeface="微软雅黑" pitchFamily="34" charset="-122"/>
              </a:rPr>
              <a:t>形成的</a:t>
            </a:r>
            <a:endParaRPr lang="zh-CN" altLang="zh-CN" dirty="0">
              <a:solidFill>
                <a:schemeClr val="bg1"/>
              </a:solidFill>
              <a:latin typeface="微软雅黑" pitchFamily="34" charset="-122"/>
              <a:ea typeface="微软雅黑" pitchFamily="34" charset="-122"/>
            </a:endParaRPr>
          </a:p>
        </p:txBody>
      </p:sp>
      <p:grpSp>
        <p:nvGrpSpPr>
          <p:cNvPr id="41" name="组合 40"/>
          <p:cNvGrpSpPr/>
          <p:nvPr/>
        </p:nvGrpSpPr>
        <p:grpSpPr>
          <a:xfrm>
            <a:off x="3348491" y="2325850"/>
            <a:ext cx="2657770" cy="2657761"/>
            <a:chOff x="2125940" y="1596179"/>
            <a:chExt cx="2657770" cy="2657761"/>
          </a:xfrm>
        </p:grpSpPr>
        <p:sp>
          <p:nvSpPr>
            <p:cNvPr id="42" name="椭圆 41"/>
            <p:cNvSpPr/>
            <p:nvPr/>
          </p:nvSpPr>
          <p:spPr>
            <a:xfrm>
              <a:off x="2125940" y="1596179"/>
              <a:ext cx="2657770" cy="2657761"/>
            </a:xfrm>
            <a:prstGeom prst="ellipse">
              <a:avLst/>
            </a:prstGeom>
            <a:noFill/>
            <a:ln w="12700">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p:cNvSpPr/>
            <p:nvPr/>
          </p:nvSpPr>
          <p:spPr>
            <a:xfrm>
              <a:off x="3038881" y="2509117"/>
              <a:ext cx="831888" cy="831885"/>
            </a:xfrm>
            <a:prstGeom prst="ellipse">
              <a:avLst/>
            </a:prstGeom>
            <a:solidFill>
              <a:schemeClr val="accent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弧形 43"/>
            <p:cNvSpPr/>
            <p:nvPr/>
          </p:nvSpPr>
          <p:spPr>
            <a:xfrm>
              <a:off x="2949874" y="2420109"/>
              <a:ext cx="1009903" cy="1009902"/>
            </a:xfrm>
            <a:prstGeom prst="arc">
              <a:avLst>
                <a:gd name="adj1" fmla="val 12584730"/>
                <a:gd name="adj2" fmla="val 18475657"/>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弧形 44"/>
            <p:cNvSpPr/>
            <p:nvPr/>
          </p:nvSpPr>
          <p:spPr>
            <a:xfrm>
              <a:off x="2949874" y="2420109"/>
              <a:ext cx="1009903" cy="1009902"/>
            </a:xfrm>
            <a:prstGeom prst="arc">
              <a:avLst>
                <a:gd name="adj1" fmla="val 5792493"/>
                <a:gd name="adj2" fmla="val 87873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椭圆 45"/>
            <p:cNvSpPr/>
            <p:nvPr/>
          </p:nvSpPr>
          <p:spPr>
            <a:xfrm>
              <a:off x="2869817" y="2340053"/>
              <a:ext cx="1170017" cy="1170013"/>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Freeform 130"/>
            <p:cNvSpPr>
              <a:spLocks noEditPoints="1"/>
            </p:cNvSpPr>
            <p:nvPr/>
          </p:nvSpPr>
          <p:spPr bwMode="auto">
            <a:xfrm>
              <a:off x="3313605" y="2723642"/>
              <a:ext cx="282440" cy="361755"/>
            </a:xfrm>
            <a:custGeom>
              <a:avLst/>
              <a:gdLst>
                <a:gd name="T0" fmla="*/ 6 w 69"/>
                <a:gd name="T1" fmla="*/ 60 h 88"/>
                <a:gd name="T2" fmla="*/ 18 w 69"/>
                <a:gd name="T3" fmla="*/ 56 h 88"/>
                <a:gd name="T4" fmla="*/ 33 w 69"/>
                <a:gd name="T5" fmla="*/ 74 h 88"/>
                <a:gd name="T6" fmla="*/ 33 w 69"/>
                <a:gd name="T7" fmla="*/ 74 h 88"/>
                <a:gd name="T8" fmla="*/ 46 w 69"/>
                <a:gd name="T9" fmla="*/ 81 h 88"/>
                <a:gd name="T10" fmla="*/ 53 w 69"/>
                <a:gd name="T11" fmla="*/ 81 h 88"/>
                <a:gd name="T12" fmla="*/ 57 w 69"/>
                <a:gd name="T13" fmla="*/ 86 h 88"/>
                <a:gd name="T14" fmla="*/ 58 w 69"/>
                <a:gd name="T15" fmla="*/ 88 h 88"/>
                <a:gd name="T16" fmla="*/ 1 w 69"/>
                <a:gd name="T17" fmla="*/ 88 h 88"/>
                <a:gd name="T18" fmla="*/ 6 w 69"/>
                <a:gd name="T19" fmla="*/ 60 h 88"/>
                <a:gd name="T20" fmla="*/ 50 w 69"/>
                <a:gd name="T21" fmla="*/ 51 h 88"/>
                <a:gd name="T22" fmla="*/ 42 w 69"/>
                <a:gd name="T23" fmla="*/ 53 h 88"/>
                <a:gd name="T24" fmla="*/ 38 w 69"/>
                <a:gd name="T25" fmla="*/ 59 h 88"/>
                <a:gd name="T26" fmla="*/ 40 w 69"/>
                <a:gd name="T27" fmla="*/ 67 h 88"/>
                <a:gd name="T28" fmla="*/ 47 w 69"/>
                <a:gd name="T29" fmla="*/ 71 h 88"/>
                <a:gd name="T30" fmla="*/ 55 w 69"/>
                <a:gd name="T31" fmla="*/ 69 h 88"/>
                <a:gd name="T32" fmla="*/ 58 w 69"/>
                <a:gd name="T33" fmla="*/ 62 h 88"/>
                <a:gd name="T34" fmla="*/ 56 w 69"/>
                <a:gd name="T35" fmla="*/ 54 h 88"/>
                <a:gd name="T36" fmla="*/ 50 w 69"/>
                <a:gd name="T37" fmla="*/ 51 h 88"/>
                <a:gd name="T38" fmla="*/ 39 w 69"/>
                <a:gd name="T39" fmla="*/ 49 h 88"/>
                <a:gd name="T40" fmla="*/ 33 w 69"/>
                <a:gd name="T41" fmla="*/ 59 h 88"/>
                <a:gd name="T42" fmla="*/ 36 w 69"/>
                <a:gd name="T43" fmla="*/ 70 h 88"/>
                <a:gd name="T44" fmla="*/ 47 w 69"/>
                <a:gd name="T45" fmla="*/ 76 h 88"/>
                <a:gd name="T46" fmla="*/ 56 w 69"/>
                <a:gd name="T47" fmla="*/ 74 h 88"/>
                <a:gd name="T48" fmla="*/ 56 w 69"/>
                <a:gd name="T49" fmla="*/ 77 h 88"/>
                <a:gd name="T50" fmla="*/ 61 w 69"/>
                <a:gd name="T51" fmla="*/ 83 h 88"/>
                <a:gd name="T52" fmla="*/ 67 w 69"/>
                <a:gd name="T53" fmla="*/ 84 h 88"/>
                <a:gd name="T54" fmla="*/ 67 w 69"/>
                <a:gd name="T55" fmla="*/ 84 h 88"/>
                <a:gd name="T56" fmla="*/ 67 w 69"/>
                <a:gd name="T57" fmla="*/ 78 h 88"/>
                <a:gd name="T58" fmla="*/ 62 w 69"/>
                <a:gd name="T59" fmla="*/ 72 h 88"/>
                <a:gd name="T60" fmla="*/ 60 w 69"/>
                <a:gd name="T61" fmla="*/ 71 h 88"/>
                <a:gd name="T62" fmla="*/ 64 w 69"/>
                <a:gd name="T63" fmla="*/ 62 h 88"/>
                <a:gd name="T64" fmla="*/ 60 w 69"/>
                <a:gd name="T65" fmla="*/ 51 h 88"/>
                <a:gd name="T66" fmla="*/ 50 w 69"/>
                <a:gd name="T67" fmla="*/ 46 h 88"/>
                <a:gd name="T68" fmla="*/ 39 w 69"/>
                <a:gd name="T69" fmla="*/ 49 h 88"/>
                <a:gd name="T70" fmla="*/ 41 w 69"/>
                <a:gd name="T71" fmla="*/ 62 h 88"/>
                <a:gd name="T72" fmla="*/ 53 w 69"/>
                <a:gd name="T73" fmla="*/ 54 h 88"/>
                <a:gd name="T74" fmla="*/ 41 w 69"/>
                <a:gd name="T75" fmla="*/ 62 h 88"/>
                <a:gd name="T76" fmla="*/ 20 w 69"/>
                <a:gd name="T77" fmla="*/ 31 h 88"/>
                <a:gd name="T78" fmla="*/ 20 w 69"/>
                <a:gd name="T79" fmla="*/ 31 h 88"/>
                <a:gd name="T80" fmla="*/ 22 w 69"/>
                <a:gd name="T81" fmla="*/ 44 h 88"/>
                <a:gd name="T82" fmla="*/ 26 w 69"/>
                <a:gd name="T83" fmla="*/ 50 h 88"/>
                <a:gd name="T84" fmla="*/ 13 w 69"/>
                <a:gd name="T85" fmla="*/ 50 h 88"/>
                <a:gd name="T86" fmla="*/ 14 w 69"/>
                <a:gd name="T87" fmla="*/ 37 h 88"/>
                <a:gd name="T88" fmla="*/ 51 w 69"/>
                <a:gd name="T89" fmla="*/ 37 h 88"/>
                <a:gd name="T90" fmla="*/ 51 w 69"/>
                <a:gd name="T91" fmla="*/ 40 h 88"/>
                <a:gd name="T92" fmla="*/ 44 w 69"/>
                <a:gd name="T93" fmla="*/ 40 h 88"/>
                <a:gd name="T94" fmla="*/ 45 w 69"/>
                <a:gd name="T95" fmla="*/ 28 h 88"/>
                <a:gd name="T96" fmla="*/ 20 w 69"/>
                <a:gd name="T97" fmla="*/ 3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 h="88">
                  <a:moveTo>
                    <a:pt x="6" y="60"/>
                  </a:moveTo>
                  <a:cubicBezTo>
                    <a:pt x="11" y="58"/>
                    <a:pt x="15" y="57"/>
                    <a:pt x="18" y="56"/>
                  </a:cubicBezTo>
                  <a:cubicBezTo>
                    <a:pt x="21" y="64"/>
                    <a:pt x="26" y="70"/>
                    <a:pt x="33" y="74"/>
                  </a:cubicBezTo>
                  <a:cubicBezTo>
                    <a:pt x="33" y="74"/>
                    <a:pt x="33" y="74"/>
                    <a:pt x="33" y="74"/>
                  </a:cubicBezTo>
                  <a:cubicBezTo>
                    <a:pt x="36" y="78"/>
                    <a:pt x="41" y="81"/>
                    <a:pt x="46" y="81"/>
                  </a:cubicBezTo>
                  <a:cubicBezTo>
                    <a:pt x="48" y="81"/>
                    <a:pt x="51" y="81"/>
                    <a:pt x="53" y="81"/>
                  </a:cubicBezTo>
                  <a:cubicBezTo>
                    <a:pt x="57" y="86"/>
                    <a:pt x="57" y="86"/>
                    <a:pt x="57" y="86"/>
                  </a:cubicBezTo>
                  <a:cubicBezTo>
                    <a:pt x="58" y="87"/>
                    <a:pt x="58" y="87"/>
                    <a:pt x="58" y="88"/>
                  </a:cubicBezTo>
                  <a:cubicBezTo>
                    <a:pt x="1" y="88"/>
                    <a:pt x="1" y="88"/>
                    <a:pt x="1" y="88"/>
                  </a:cubicBezTo>
                  <a:cubicBezTo>
                    <a:pt x="0" y="77"/>
                    <a:pt x="3" y="63"/>
                    <a:pt x="6" y="60"/>
                  </a:cubicBezTo>
                  <a:close/>
                  <a:moveTo>
                    <a:pt x="50" y="51"/>
                  </a:moveTo>
                  <a:cubicBezTo>
                    <a:pt x="47" y="50"/>
                    <a:pt x="44" y="51"/>
                    <a:pt x="42" y="53"/>
                  </a:cubicBezTo>
                  <a:cubicBezTo>
                    <a:pt x="40" y="54"/>
                    <a:pt x="39" y="57"/>
                    <a:pt x="38" y="59"/>
                  </a:cubicBezTo>
                  <a:cubicBezTo>
                    <a:pt x="38" y="62"/>
                    <a:pt x="39" y="65"/>
                    <a:pt x="40" y="67"/>
                  </a:cubicBezTo>
                  <a:cubicBezTo>
                    <a:pt x="42" y="69"/>
                    <a:pt x="45" y="70"/>
                    <a:pt x="47" y="71"/>
                  </a:cubicBezTo>
                  <a:cubicBezTo>
                    <a:pt x="50" y="71"/>
                    <a:pt x="52" y="70"/>
                    <a:pt x="55" y="69"/>
                  </a:cubicBezTo>
                  <a:cubicBezTo>
                    <a:pt x="57" y="67"/>
                    <a:pt x="58" y="64"/>
                    <a:pt x="58" y="62"/>
                  </a:cubicBezTo>
                  <a:cubicBezTo>
                    <a:pt x="59" y="59"/>
                    <a:pt x="58" y="57"/>
                    <a:pt x="56" y="54"/>
                  </a:cubicBezTo>
                  <a:cubicBezTo>
                    <a:pt x="55" y="52"/>
                    <a:pt x="52" y="51"/>
                    <a:pt x="50" y="51"/>
                  </a:cubicBezTo>
                  <a:close/>
                  <a:moveTo>
                    <a:pt x="39" y="49"/>
                  </a:moveTo>
                  <a:cubicBezTo>
                    <a:pt x="36" y="51"/>
                    <a:pt x="34" y="55"/>
                    <a:pt x="33" y="59"/>
                  </a:cubicBezTo>
                  <a:cubicBezTo>
                    <a:pt x="33" y="63"/>
                    <a:pt x="34" y="67"/>
                    <a:pt x="36" y="70"/>
                  </a:cubicBezTo>
                  <a:cubicBezTo>
                    <a:pt x="39" y="73"/>
                    <a:pt x="43" y="75"/>
                    <a:pt x="47" y="76"/>
                  </a:cubicBezTo>
                  <a:cubicBezTo>
                    <a:pt x="50" y="76"/>
                    <a:pt x="53" y="76"/>
                    <a:pt x="56" y="74"/>
                  </a:cubicBezTo>
                  <a:cubicBezTo>
                    <a:pt x="56" y="75"/>
                    <a:pt x="56" y="76"/>
                    <a:pt x="56" y="77"/>
                  </a:cubicBezTo>
                  <a:cubicBezTo>
                    <a:pt x="61" y="83"/>
                    <a:pt x="61" y="83"/>
                    <a:pt x="61" y="83"/>
                  </a:cubicBezTo>
                  <a:cubicBezTo>
                    <a:pt x="63" y="85"/>
                    <a:pt x="65" y="85"/>
                    <a:pt x="67" y="84"/>
                  </a:cubicBezTo>
                  <a:cubicBezTo>
                    <a:pt x="67" y="84"/>
                    <a:pt x="67" y="84"/>
                    <a:pt x="67" y="84"/>
                  </a:cubicBezTo>
                  <a:cubicBezTo>
                    <a:pt x="68" y="82"/>
                    <a:pt x="69" y="80"/>
                    <a:pt x="67" y="78"/>
                  </a:cubicBezTo>
                  <a:cubicBezTo>
                    <a:pt x="62" y="72"/>
                    <a:pt x="62" y="72"/>
                    <a:pt x="62" y="72"/>
                  </a:cubicBezTo>
                  <a:cubicBezTo>
                    <a:pt x="62" y="71"/>
                    <a:pt x="61" y="71"/>
                    <a:pt x="60" y="71"/>
                  </a:cubicBezTo>
                  <a:cubicBezTo>
                    <a:pt x="62" y="68"/>
                    <a:pt x="63" y="65"/>
                    <a:pt x="64" y="62"/>
                  </a:cubicBezTo>
                  <a:cubicBezTo>
                    <a:pt x="64" y="59"/>
                    <a:pt x="63" y="55"/>
                    <a:pt x="60" y="51"/>
                  </a:cubicBezTo>
                  <a:cubicBezTo>
                    <a:pt x="58" y="48"/>
                    <a:pt x="54" y="46"/>
                    <a:pt x="50" y="46"/>
                  </a:cubicBezTo>
                  <a:cubicBezTo>
                    <a:pt x="46" y="45"/>
                    <a:pt x="42" y="46"/>
                    <a:pt x="39" y="49"/>
                  </a:cubicBezTo>
                  <a:close/>
                  <a:moveTo>
                    <a:pt x="41" y="62"/>
                  </a:moveTo>
                  <a:cubicBezTo>
                    <a:pt x="43" y="57"/>
                    <a:pt x="47" y="55"/>
                    <a:pt x="53" y="54"/>
                  </a:cubicBezTo>
                  <a:cubicBezTo>
                    <a:pt x="47" y="50"/>
                    <a:pt x="40" y="55"/>
                    <a:pt x="41" y="62"/>
                  </a:cubicBezTo>
                  <a:close/>
                  <a:moveTo>
                    <a:pt x="20" y="31"/>
                  </a:moveTo>
                  <a:cubicBezTo>
                    <a:pt x="20" y="31"/>
                    <a:pt x="20" y="31"/>
                    <a:pt x="20" y="31"/>
                  </a:cubicBezTo>
                  <a:cubicBezTo>
                    <a:pt x="19" y="35"/>
                    <a:pt x="20" y="40"/>
                    <a:pt x="22" y="44"/>
                  </a:cubicBezTo>
                  <a:cubicBezTo>
                    <a:pt x="23" y="46"/>
                    <a:pt x="24" y="48"/>
                    <a:pt x="26" y="50"/>
                  </a:cubicBezTo>
                  <a:cubicBezTo>
                    <a:pt x="13" y="50"/>
                    <a:pt x="13" y="50"/>
                    <a:pt x="13" y="50"/>
                  </a:cubicBezTo>
                  <a:cubicBezTo>
                    <a:pt x="13" y="50"/>
                    <a:pt x="14" y="40"/>
                    <a:pt x="14" y="37"/>
                  </a:cubicBezTo>
                  <a:cubicBezTo>
                    <a:pt x="8" y="0"/>
                    <a:pt x="56" y="0"/>
                    <a:pt x="51" y="37"/>
                  </a:cubicBezTo>
                  <a:cubicBezTo>
                    <a:pt x="51" y="38"/>
                    <a:pt x="51" y="39"/>
                    <a:pt x="51" y="40"/>
                  </a:cubicBezTo>
                  <a:cubicBezTo>
                    <a:pt x="49" y="40"/>
                    <a:pt x="46" y="40"/>
                    <a:pt x="44" y="40"/>
                  </a:cubicBezTo>
                  <a:cubicBezTo>
                    <a:pt x="45" y="36"/>
                    <a:pt x="45" y="31"/>
                    <a:pt x="45" y="28"/>
                  </a:cubicBezTo>
                  <a:cubicBezTo>
                    <a:pt x="40" y="30"/>
                    <a:pt x="26" y="32"/>
                    <a:pt x="20" y="31"/>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6418237" y="2050539"/>
            <a:ext cx="2256669" cy="2256660"/>
            <a:chOff x="5195686" y="1320868"/>
            <a:chExt cx="2256669" cy="2256660"/>
          </a:xfrm>
        </p:grpSpPr>
        <p:sp>
          <p:nvSpPr>
            <p:cNvPr id="49" name="椭圆 48"/>
            <p:cNvSpPr/>
            <p:nvPr/>
          </p:nvSpPr>
          <p:spPr>
            <a:xfrm>
              <a:off x="5195686" y="1320868"/>
              <a:ext cx="2256669" cy="2256660"/>
            </a:xfrm>
            <a:prstGeom prst="ellipse">
              <a:avLst/>
            </a:prstGeom>
            <a:noFill/>
            <a:ln w="12700">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椭圆 49"/>
            <p:cNvSpPr/>
            <p:nvPr/>
          </p:nvSpPr>
          <p:spPr>
            <a:xfrm>
              <a:off x="5889255" y="2044851"/>
              <a:ext cx="831888" cy="831885"/>
            </a:xfrm>
            <a:prstGeom prst="ellipse">
              <a:avLst/>
            </a:prstGeom>
            <a:solidFill>
              <a:schemeClr val="accent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弧形 50"/>
            <p:cNvSpPr/>
            <p:nvPr/>
          </p:nvSpPr>
          <p:spPr>
            <a:xfrm>
              <a:off x="5800247" y="1955843"/>
              <a:ext cx="1009903" cy="1009902"/>
            </a:xfrm>
            <a:prstGeom prst="arc">
              <a:avLst>
                <a:gd name="adj1" fmla="val 16105075"/>
                <a:gd name="adj2" fmla="val 2143811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弧形 51"/>
            <p:cNvSpPr/>
            <p:nvPr/>
          </p:nvSpPr>
          <p:spPr>
            <a:xfrm>
              <a:off x="5800247" y="1955843"/>
              <a:ext cx="1009903" cy="1009902"/>
            </a:xfrm>
            <a:prstGeom prst="arc">
              <a:avLst>
                <a:gd name="adj1" fmla="val 5792493"/>
                <a:gd name="adj2" fmla="val 13526867"/>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椭圆 52"/>
            <p:cNvSpPr/>
            <p:nvPr/>
          </p:nvSpPr>
          <p:spPr>
            <a:xfrm>
              <a:off x="5720190" y="1875787"/>
              <a:ext cx="1170017" cy="1170013"/>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Freeform 91"/>
            <p:cNvSpPr>
              <a:spLocks noEditPoints="1"/>
            </p:cNvSpPr>
            <p:nvPr/>
          </p:nvSpPr>
          <p:spPr bwMode="auto">
            <a:xfrm>
              <a:off x="6151171" y="2272902"/>
              <a:ext cx="308055" cy="352120"/>
            </a:xfrm>
            <a:custGeom>
              <a:avLst/>
              <a:gdLst>
                <a:gd name="T0" fmla="*/ 66 w 218"/>
                <a:gd name="T1" fmla="*/ 164 h 235"/>
                <a:gd name="T2" fmla="*/ 17 w 218"/>
                <a:gd name="T3" fmla="*/ 105 h 235"/>
                <a:gd name="T4" fmla="*/ 43 w 218"/>
                <a:gd name="T5" fmla="*/ 57 h 235"/>
                <a:gd name="T6" fmla="*/ 52 w 218"/>
                <a:gd name="T7" fmla="*/ 53 h 235"/>
                <a:gd name="T8" fmla="*/ 92 w 218"/>
                <a:gd name="T9" fmla="*/ 53 h 235"/>
                <a:gd name="T10" fmla="*/ 182 w 218"/>
                <a:gd name="T11" fmla="*/ 53 h 235"/>
                <a:gd name="T12" fmla="*/ 192 w 218"/>
                <a:gd name="T13" fmla="*/ 57 h 235"/>
                <a:gd name="T14" fmla="*/ 218 w 218"/>
                <a:gd name="T15" fmla="*/ 105 h 235"/>
                <a:gd name="T16" fmla="*/ 168 w 218"/>
                <a:gd name="T17" fmla="*/ 164 h 235"/>
                <a:gd name="T18" fmla="*/ 116 w 218"/>
                <a:gd name="T19" fmla="*/ 225 h 235"/>
                <a:gd name="T20" fmla="*/ 109 w 218"/>
                <a:gd name="T21" fmla="*/ 216 h 235"/>
                <a:gd name="T22" fmla="*/ 168 w 218"/>
                <a:gd name="T23" fmla="*/ 204 h 235"/>
                <a:gd name="T24" fmla="*/ 170 w 218"/>
                <a:gd name="T25" fmla="*/ 216 h 235"/>
                <a:gd name="T26" fmla="*/ 182 w 218"/>
                <a:gd name="T27" fmla="*/ 211 h 235"/>
                <a:gd name="T28" fmla="*/ 177 w 218"/>
                <a:gd name="T29" fmla="*/ 202 h 235"/>
                <a:gd name="T30" fmla="*/ 170 w 218"/>
                <a:gd name="T31" fmla="*/ 183 h 235"/>
                <a:gd name="T32" fmla="*/ 26 w 218"/>
                <a:gd name="T33" fmla="*/ 24 h 235"/>
                <a:gd name="T34" fmla="*/ 24 w 218"/>
                <a:gd name="T35" fmla="*/ 38 h 235"/>
                <a:gd name="T36" fmla="*/ 38 w 218"/>
                <a:gd name="T37" fmla="*/ 41 h 235"/>
                <a:gd name="T38" fmla="*/ 40 w 218"/>
                <a:gd name="T39" fmla="*/ 27 h 235"/>
                <a:gd name="T40" fmla="*/ 43 w 218"/>
                <a:gd name="T41" fmla="*/ 0 h 235"/>
                <a:gd name="T42" fmla="*/ 88 w 218"/>
                <a:gd name="T43" fmla="*/ 98 h 235"/>
                <a:gd name="T44" fmla="*/ 102 w 218"/>
                <a:gd name="T45" fmla="*/ 71 h 235"/>
                <a:gd name="T46" fmla="*/ 64 w 218"/>
                <a:gd name="T47" fmla="*/ 71 h 235"/>
                <a:gd name="T48" fmla="*/ 147 w 218"/>
                <a:gd name="T49" fmla="*/ 98 h 235"/>
                <a:gd name="T50" fmla="*/ 125 w 218"/>
                <a:gd name="T51" fmla="*/ 71 h 235"/>
                <a:gd name="T52" fmla="*/ 177 w 218"/>
                <a:gd name="T53" fmla="*/ 74 h 235"/>
                <a:gd name="T54" fmla="*/ 192 w 218"/>
                <a:gd name="T55" fmla="*/ 100 h 235"/>
                <a:gd name="T56" fmla="*/ 177 w 218"/>
                <a:gd name="T57" fmla="*/ 74 h 235"/>
                <a:gd name="T58" fmla="*/ 118 w 218"/>
                <a:gd name="T59" fmla="*/ 74 h 235"/>
                <a:gd name="T60" fmla="*/ 140 w 218"/>
                <a:gd name="T61" fmla="*/ 100 h 235"/>
                <a:gd name="T62" fmla="*/ 80 w 218"/>
                <a:gd name="T63" fmla="*/ 100 h 235"/>
                <a:gd name="T64" fmla="*/ 40 w 218"/>
                <a:gd name="T65" fmla="*/ 102 h 235"/>
                <a:gd name="T66" fmla="*/ 104 w 218"/>
                <a:gd name="T67" fmla="*/ 176 h 235"/>
                <a:gd name="T68" fmla="*/ 83 w 218"/>
                <a:gd name="T69" fmla="*/ 119 h 235"/>
                <a:gd name="T70" fmla="*/ 151 w 218"/>
                <a:gd name="T71" fmla="*/ 119 h 235"/>
                <a:gd name="T72" fmla="*/ 130 w 218"/>
                <a:gd name="T73" fmla="*/ 176 h 235"/>
                <a:gd name="T74" fmla="*/ 189 w 218"/>
                <a:gd name="T75" fmla="*/ 107 h 235"/>
                <a:gd name="T76" fmla="*/ 71 w 218"/>
                <a:gd name="T77" fmla="*/ 10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8" h="235">
                  <a:moveTo>
                    <a:pt x="109" y="216"/>
                  </a:moveTo>
                  <a:lnTo>
                    <a:pt x="66" y="164"/>
                  </a:lnTo>
                  <a:lnTo>
                    <a:pt x="21" y="112"/>
                  </a:lnTo>
                  <a:lnTo>
                    <a:pt x="17" y="105"/>
                  </a:lnTo>
                  <a:lnTo>
                    <a:pt x="21" y="100"/>
                  </a:lnTo>
                  <a:lnTo>
                    <a:pt x="43" y="57"/>
                  </a:lnTo>
                  <a:lnTo>
                    <a:pt x="45" y="53"/>
                  </a:lnTo>
                  <a:lnTo>
                    <a:pt x="52" y="53"/>
                  </a:lnTo>
                  <a:lnTo>
                    <a:pt x="92" y="53"/>
                  </a:lnTo>
                  <a:lnTo>
                    <a:pt x="92" y="53"/>
                  </a:lnTo>
                  <a:lnTo>
                    <a:pt x="102" y="53"/>
                  </a:lnTo>
                  <a:lnTo>
                    <a:pt x="182" y="53"/>
                  </a:lnTo>
                  <a:lnTo>
                    <a:pt x="189" y="53"/>
                  </a:lnTo>
                  <a:lnTo>
                    <a:pt x="192" y="57"/>
                  </a:lnTo>
                  <a:lnTo>
                    <a:pt x="213" y="100"/>
                  </a:lnTo>
                  <a:lnTo>
                    <a:pt x="218" y="105"/>
                  </a:lnTo>
                  <a:lnTo>
                    <a:pt x="213" y="112"/>
                  </a:lnTo>
                  <a:lnTo>
                    <a:pt x="168" y="164"/>
                  </a:lnTo>
                  <a:lnTo>
                    <a:pt x="125" y="216"/>
                  </a:lnTo>
                  <a:lnTo>
                    <a:pt x="116" y="225"/>
                  </a:lnTo>
                  <a:lnTo>
                    <a:pt x="109" y="216"/>
                  </a:lnTo>
                  <a:lnTo>
                    <a:pt x="109" y="216"/>
                  </a:lnTo>
                  <a:close/>
                  <a:moveTo>
                    <a:pt x="170" y="183"/>
                  </a:moveTo>
                  <a:lnTo>
                    <a:pt x="168" y="204"/>
                  </a:lnTo>
                  <a:lnTo>
                    <a:pt x="149" y="213"/>
                  </a:lnTo>
                  <a:lnTo>
                    <a:pt x="170" y="216"/>
                  </a:lnTo>
                  <a:lnTo>
                    <a:pt x="180" y="235"/>
                  </a:lnTo>
                  <a:lnTo>
                    <a:pt x="182" y="211"/>
                  </a:lnTo>
                  <a:lnTo>
                    <a:pt x="199" y="204"/>
                  </a:lnTo>
                  <a:lnTo>
                    <a:pt x="177" y="202"/>
                  </a:lnTo>
                  <a:lnTo>
                    <a:pt x="170" y="183"/>
                  </a:lnTo>
                  <a:lnTo>
                    <a:pt x="170" y="183"/>
                  </a:lnTo>
                  <a:close/>
                  <a:moveTo>
                    <a:pt x="43" y="0"/>
                  </a:moveTo>
                  <a:lnTo>
                    <a:pt x="26" y="24"/>
                  </a:lnTo>
                  <a:lnTo>
                    <a:pt x="0" y="22"/>
                  </a:lnTo>
                  <a:lnTo>
                    <a:pt x="24" y="38"/>
                  </a:lnTo>
                  <a:lnTo>
                    <a:pt x="21" y="64"/>
                  </a:lnTo>
                  <a:lnTo>
                    <a:pt x="38" y="41"/>
                  </a:lnTo>
                  <a:lnTo>
                    <a:pt x="64" y="43"/>
                  </a:lnTo>
                  <a:lnTo>
                    <a:pt x="40" y="27"/>
                  </a:lnTo>
                  <a:lnTo>
                    <a:pt x="43" y="0"/>
                  </a:lnTo>
                  <a:lnTo>
                    <a:pt x="43" y="0"/>
                  </a:lnTo>
                  <a:close/>
                  <a:moveTo>
                    <a:pt x="64" y="71"/>
                  </a:moveTo>
                  <a:lnTo>
                    <a:pt x="88" y="98"/>
                  </a:lnTo>
                  <a:lnTo>
                    <a:pt x="109" y="71"/>
                  </a:lnTo>
                  <a:lnTo>
                    <a:pt x="102" y="71"/>
                  </a:lnTo>
                  <a:lnTo>
                    <a:pt x="64" y="71"/>
                  </a:lnTo>
                  <a:lnTo>
                    <a:pt x="64" y="71"/>
                  </a:lnTo>
                  <a:close/>
                  <a:moveTo>
                    <a:pt x="125" y="71"/>
                  </a:moveTo>
                  <a:lnTo>
                    <a:pt x="147" y="98"/>
                  </a:lnTo>
                  <a:lnTo>
                    <a:pt x="170" y="71"/>
                  </a:lnTo>
                  <a:lnTo>
                    <a:pt x="125" y="71"/>
                  </a:lnTo>
                  <a:lnTo>
                    <a:pt x="125" y="71"/>
                  </a:lnTo>
                  <a:close/>
                  <a:moveTo>
                    <a:pt x="177" y="74"/>
                  </a:moveTo>
                  <a:lnTo>
                    <a:pt x="154" y="100"/>
                  </a:lnTo>
                  <a:lnTo>
                    <a:pt x="192" y="100"/>
                  </a:lnTo>
                  <a:lnTo>
                    <a:pt x="177" y="74"/>
                  </a:lnTo>
                  <a:lnTo>
                    <a:pt x="177" y="74"/>
                  </a:lnTo>
                  <a:close/>
                  <a:moveTo>
                    <a:pt x="140" y="100"/>
                  </a:moveTo>
                  <a:lnTo>
                    <a:pt x="118" y="74"/>
                  </a:lnTo>
                  <a:lnTo>
                    <a:pt x="95" y="100"/>
                  </a:lnTo>
                  <a:lnTo>
                    <a:pt x="140" y="100"/>
                  </a:lnTo>
                  <a:lnTo>
                    <a:pt x="140" y="100"/>
                  </a:lnTo>
                  <a:close/>
                  <a:moveTo>
                    <a:pt x="80" y="100"/>
                  </a:moveTo>
                  <a:lnTo>
                    <a:pt x="57" y="76"/>
                  </a:lnTo>
                  <a:lnTo>
                    <a:pt x="40" y="102"/>
                  </a:lnTo>
                  <a:lnTo>
                    <a:pt x="80" y="150"/>
                  </a:lnTo>
                  <a:lnTo>
                    <a:pt x="104" y="176"/>
                  </a:lnTo>
                  <a:lnTo>
                    <a:pt x="78" y="124"/>
                  </a:lnTo>
                  <a:lnTo>
                    <a:pt x="83" y="119"/>
                  </a:lnTo>
                  <a:lnTo>
                    <a:pt x="118" y="187"/>
                  </a:lnTo>
                  <a:lnTo>
                    <a:pt x="151" y="119"/>
                  </a:lnTo>
                  <a:lnTo>
                    <a:pt x="156" y="124"/>
                  </a:lnTo>
                  <a:lnTo>
                    <a:pt x="130" y="176"/>
                  </a:lnTo>
                  <a:lnTo>
                    <a:pt x="154" y="150"/>
                  </a:lnTo>
                  <a:lnTo>
                    <a:pt x="189" y="107"/>
                  </a:lnTo>
                  <a:lnTo>
                    <a:pt x="71" y="107"/>
                  </a:lnTo>
                  <a:lnTo>
                    <a:pt x="71" y="100"/>
                  </a:lnTo>
                  <a:lnTo>
                    <a:pt x="80" y="100"/>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sp>
        <p:nvSpPr>
          <p:cNvPr id="55" name="文本框 5"/>
          <p:cNvSpPr txBox="1"/>
          <p:nvPr/>
        </p:nvSpPr>
        <p:spPr>
          <a:xfrm>
            <a:off x="2844873" y="3569592"/>
            <a:ext cx="1311941" cy="523220"/>
          </a:xfrm>
          <a:prstGeom prst="rect">
            <a:avLst/>
          </a:prstGeom>
          <a:noFill/>
        </p:spPr>
        <p:txBody>
          <a:bodyPr wrap="square" rtlCol="0">
            <a:spAutoFit/>
          </a:bodyPr>
          <a:lstStyle/>
          <a:p>
            <a:pPr algn="ctr"/>
            <a:r>
              <a:rPr lang="zh-CN" altLang="en-US" sz="2800" dirty="0">
                <a:solidFill>
                  <a:schemeClr val="bg2">
                    <a:lumMod val="20000"/>
                    <a:lumOff val="80000"/>
                  </a:schemeClr>
                </a:solidFill>
                <a:effectLst>
                  <a:innerShdw blurRad="63500" dist="38100" dir="13500000">
                    <a:prstClr val="black">
                      <a:alpha val="50000"/>
                    </a:prstClr>
                  </a:innerShdw>
                </a:effectLst>
                <a:latin typeface="微软雅黑" pitchFamily="34" charset="-122"/>
                <a:ea typeface="微软雅黑" pitchFamily="34" charset="-122"/>
              </a:rPr>
              <a:t>浏览器</a:t>
            </a:r>
          </a:p>
        </p:txBody>
      </p:sp>
      <p:sp>
        <p:nvSpPr>
          <p:cNvPr id="56" name="文本框 5"/>
          <p:cNvSpPr txBox="1"/>
          <p:nvPr/>
        </p:nvSpPr>
        <p:spPr>
          <a:xfrm>
            <a:off x="5751538" y="2263270"/>
            <a:ext cx="1311941" cy="461665"/>
          </a:xfrm>
          <a:prstGeom prst="rect">
            <a:avLst/>
          </a:prstGeom>
          <a:noFill/>
        </p:spPr>
        <p:txBody>
          <a:bodyPr wrap="square" rtlCol="0">
            <a:spAutoFit/>
          </a:bodyPr>
          <a:lstStyle/>
          <a:p>
            <a:r>
              <a:rPr lang="zh-CN" altLang="en-US" sz="2400" dirty="0">
                <a:solidFill>
                  <a:schemeClr val="bg2">
                    <a:lumMod val="20000"/>
                    <a:lumOff val="80000"/>
                  </a:schemeClr>
                </a:solidFill>
                <a:effectLst>
                  <a:innerShdw blurRad="63500" dist="38100" dir="13500000">
                    <a:prstClr val="black">
                      <a:alpha val="50000"/>
                    </a:prstClr>
                  </a:innerShdw>
                </a:effectLst>
                <a:latin typeface="微软雅黑" pitchFamily="34" charset="-122"/>
                <a:ea typeface="微软雅黑" pitchFamily="34" charset="-122"/>
              </a:rPr>
              <a:t>数据库</a:t>
            </a:r>
          </a:p>
        </p:txBody>
      </p:sp>
      <p:sp>
        <p:nvSpPr>
          <p:cNvPr id="57" name="文本框 5"/>
          <p:cNvSpPr txBox="1"/>
          <p:nvPr/>
        </p:nvSpPr>
        <p:spPr>
          <a:xfrm>
            <a:off x="5380209" y="4886419"/>
            <a:ext cx="1311941" cy="400110"/>
          </a:xfrm>
          <a:prstGeom prst="rect">
            <a:avLst/>
          </a:prstGeom>
          <a:noFill/>
        </p:spPr>
        <p:txBody>
          <a:bodyPr wrap="square" rtlCol="0">
            <a:spAutoFit/>
          </a:bodyPr>
          <a:lstStyle/>
          <a:p>
            <a:pPr algn="ctr"/>
            <a:r>
              <a:rPr lang="zh-CN" altLang="en-US" sz="2000" dirty="0">
                <a:solidFill>
                  <a:schemeClr val="bg2">
                    <a:lumMod val="20000"/>
                    <a:lumOff val="80000"/>
                  </a:schemeClr>
                </a:solidFill>
                <a:effectLst>
                  <a:innerShdw blurRad="63500" dist="38100" dir="13500000">
                    <a:prstClr val="black">
                      <a:alpha val="50000"/>
                    </a:prstClr>
                  </a:innerShdw>
                </a:effectLst>
                <a:latin typeface="微软雅黑" pitchFamily="34" charset="-122"/>
                <a:ea typeface="微软雅黑" pitchFamily="34" charset="-122"/>
              </a:rPr>
              <a:t>脚本引擎</a:t>
            </a:r>
          </a:p>
        </p:txBody>
      </p:sp>
      <p:sp>
        <p:nvSpPr>
          <p:cNvPr id="58" name="TextBox 109"/>
          <p:cNvSpPr txBox="1"/>
          <p:nvPr/>
        </p:nvSpPr>
        <p:spPr>
          <a:xfrm>
            <a:off x="5717541" y="2775643"/>
            <a:ext cx="1637270" cy="284693"/>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itchFamily="34" charset="-122"/>
                <a:ea typeface="微软雅黑" pitchFamily="34" charset="-122"/>
              </a:defRPr>
            </a:lvl1pPr>
          </a:lstStyle>
          <a:p>
            <a:pPr>
              <a:lnSpc>
                <a:spcPts val="1500"/>
              </a:lnSpc>
            </a:pPr>
            <a:r>
              <a:rPr lang="zh-CN" altLang="en-US" sz="1000" dirty="0">
                <a:solidFill>
                  <a:schemeClr val="bg2">
                    <a:lumMod val="20000"/>
                    <a:lumOff val="80000"/>
                  </a:schemeClr>
                </a:solidFill>
              </a:rPr>
              <a:t>数据库执行</a:t>
            </a:r>
            <a:r>
              <a:rPr lang="en-US" altLang="zh-CN" sz="1000" dirty="0">
                <a:solidFill>
                  <a:schemeClr val="bg2">
                    <a:lumMod val="20000"/>
                    <a:lumOff val="80000"/>
                  </a:schemeClr>
                </a:solidFill>
              </a:rPr>
              <a:t>SQ</a:t>
            </a:r>
            <a:r>
              <a:rPr lang="zh-CN" altLang="en-US" sz="1000" dirty="0">
                <a:solidFill>
                  <a:schemeClr val="bg2">
                    <a:lumMod val="20000"/>
                    <a:lumOff val="80000"/>
                  </a:schemeClr>
                </a:solidFill>
              </a:rPr>
              <a:t>语句</a:t>
            </a:r>
          </a:p>
        </p:txBody>
      </p:sp>
      <p:sp>
        <p:nvSpPr>
          <p:cNvPr id="59" name="TextBox 111"/>
          <p:cNvSpPr txBox="1"/>
          <p:nvPr/>
        </p:nvSpPr>
        <p:spPr>
          <a:xfrm>
            <a:off x="5358567" y="5358358"/>
            <a:ext cx="1594910" cy="267124"/>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itchFamily="34" charset="-122"/>
                <a:ea typeface="微软雅黑" pitchFamily="34" charset="-122"/>
              </a:defRPr>
            </a:lvl1pPr>
          </a:lstStyle>
          <a:p>
            <a:pPr>
              <a:lnSpc>
                <a:spcPts val="1500"/>
              </a:lnSpc>
            </a:pPr>
            <a:r>
              <a:rPr lang="zh-CN" altLang="en-US" sz="1000" dirty="0">
                <a:solidFill>
                  <a:schemeClr val="bg2">
                    <a:lumMod val="20000"/>
                    <a:lumOff val="80000"/>
                  </a:schemeClr>
                </a:solidFill>
              </a:rPr>
              <a:t>执行</a:t>
            </a:r>
            <a:r>
              <a:rPr lang="en-US" altLang="zh-CN" sz="1000" dirty="0">
                <a:solidFill>
                  <a:schemeClr val="bg2">
                    <a:lumMod val="20000"/>
                    <a:lumOff val="80000"/>
                  </a:schemeClr>
                </a:solidFill>
              </a:rPr>
              <a:t>id=123</a:t>
            </a:r>
            <a:r>
              <a:rPr lang="zh-CN" altLang="en-US" sz="1000" dirty="0">
                <a:solidFill>
                  <a:schemeClr val="bg2">
                    <a:lumMod val="20000"/>
                    <a:lumOff val="80000"/>
                  </a:schemeClr>
                </a:solidFill>
              </a:rPr>
              <a:t>的</a:t>
            </a:r>
            <a:r>
              <a:rPr lang="en-US" altLang="zh-CN" sz="1000" dirty="0">
                <a:solidFill>
                  <a:schemeClr val="bg2">
                    <a:lumMod val="20000"/>
                    <a:lumOff val="80000"/>
                  </a:schemeClr>
                </a:solidFill>
              </a:rPr>
              <a:t>SQL</a:t>
            </a:r>
            <a:r>
              <a:rPr lang="zh-CN" altLang="en-US" sz="1000" dirty="0">
                <a:solidFill>
                  <a:schemeClr val="bg2">
                    <a:lumMod val="20000"/>
                    <a:lumOff val="80000"/>
                  </a:schemeClr>
                </a:solidFill>
              </a:rPr>
              <a:t>语句</a:t>
            </a:r>
          </a:p>
        </p:txBody>
      </p:sp>
      <p:grpSp>
        <p:nvGrpSpPr>
          <p:cNvPr id="60" name="组合 59"/>
          <p:cNvGrpSpPr/>
          <p:nvPr/>
        </p:nvGrpSpPr>
        <p:grpSpPr>
          <a:xfrm>
            <a:off x="9086882" y="2844524"/>
            <a:ext cx="2655010" cy="461558"/>
            <a:chOff x="8497341" y="2382609"/>
            <a:chExt cx="2655625" cy="461665"/>
          </a:xfrm>
        </p:grpSpPr>
        <p:sp>
          <p:nvSpPr>
            <p:cNvPr id="61" name="Freeform 512"/>
            <p:cNvSpPr/>
            <p:nvPr/>
          </p:nvSpPr>
          <p:spPr bwMode="auto">
            <a:xfrm>
              <a:off x="8497341" y="2477211"/>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rgbClr val="FF0000"/>
            </a:solidFill>
            <a:ln>
              <a:noFill/>
            </a:ln>
          </p:spPr>
          <p:txBody>
            <a:bodyPr vert="horz" wrap="square" lIns="91419" tIns="45709" rIns="91419" bIns="45709" numCol="1" anchor="t" anchorCtr="0" compatLnSpc="1"/>
            <a:lstStyle/>
            <a:p>
              <a:endParaRPr lang="zh-CN" altLang="en-US">
                <a:solidFill>
                  <a:schemeClr val="bg2">
                    <a:lumMod val="20000"/>
                    <a:lumOff val="80000"/>
                  </a:schemeClr>
                </a:solidFill>
              </a:endParaRPr>
            </a:p>
          </p:txBody>
        </p:sp>
        <p:sp>
          <p:nvSpPr>
            <p:cNvPr id="62" name="TextBox 116"/>
            <p:cNvSpPr txBox="1"/>
            <p:nvPr/>
          </p:nvSpPr>
          <p:spPr>
            <a:xfrm>
              <a:off x="8640468" y="2382609"/>
              <a:ext cx="2512498" cy="461665"/>
            </a:xfrm>
            <a:prstGeom prst="rect">
              <a:avLst/>
            </a:prstGeom>
            <a:noFill/>
          </p:spPr>
          <p:txBody>
            <a:bodyPr wrap="square" rtlCol="0">
              <a:spAutoFit/>
            </a:bodyPr>
            <a:lstStyle/>
            <a:p>
              <a:r>
                <a:rPr lang="en-US" altLang="zh-CN" sz="2400" dirty="0">
                  <a:solidFill>
                    <a:schemeClr val="bg2">
                      <a:lumMod val="20000"/>
                      <a:lumOff val="80000"/>
                    </a:schemeClr>
                  </a:solidFill>
                  <a:latin typeface="微软雅黑" pitchFamily="34" charset="-122"/>
                  <a:ea typeface="微软雅黑" pitchFamily="34" charset="-122"/>
                </a:rPr>
                <a:t>SQL</a:t>
              </a:r>
              <a:r>
                <a:rPr lang="zh-CN" altLang="en-US" sz="2400" dirty="0">
                  <a:solidFill>
                    <a:schemeClr val="bg2">
                      <a:lumMod val="20000"/>
                      <a:lumOff val="80000"/>
                    </a:schemeClr>
                  </a:solidFill>
                  <a:latin typeface="微软雅黑" pitchFamily="34" charset="-122"/>
                  <a:ea typeface="微软雅黑" pitchFamily="34" charset="-122"/>
                </a:rPr>
                <a:t>注入形成</a:t>
              </a:r>
              <a:endParaRPr lang="zh-CN" altLang="zh-CN" sz="2400" dirty="0">
                <a:solidFill>
                  <a:schemeClr val="bg2">
                    <a:lumMod val="20000"/>
                    <a:lumOff val="80000"/>
                  </a:schemeClr>
                </a:solidFill>
                <a:latin typeface="微软雅黑" pitchFamily="34" charset="-122"/>
                <a:ea typeface="微软雅黑" pitchFamily="34" charset="-122"/>
              </a:endParaRPr>
            </a:p>
          </p:txBody>
        </p:sp>
      </p:grpSp>
      <p:sp>
        <p:nvSpPr>
          <p:cNvPr id="63" name="TextBox 109"/>
          <p:cNvSpPr txBox="1"/>
          <p:nvPr/>
        </p:nvSpPr>
        <p:spPr>
          <a:xfrm>
            <a:off x="3059417" y="4170013"/>
            <a:ext cx="2133450" cy="284693"/>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itchFamily="34" charset="-122"/>
                <a:ea typeface="微软雅黑" pitchFamily="34" charset="-122"/>
              </a:defRPr>
            </a:lvl1pPr>
          </a:lstStyle>
          <a:p>
            <a:pPr>
              <a:lnSpc>
                <a:spcPts val="1500"/>
              </a:lnSpc>
            </a:pPr>
            <a:r>
              <a:rPr lang="zh-CN" altLang="en-US" sz="1000" dirty="0">
                <a:solidFill>
                  <a:schemeClr val="bg2">
                    <a:lumMod val="20000"/>
                    <a:lumOff val="80000"/>
                  </a:schemeClr>
                </a:solidFill>
              </a:rPr>
              <a:t>查看</a:t>
            </a:r>
            <a:r>
              <a:rPr lang="en-US" altLang="zh-CN" sz="1000" dirty="0">
                <a:solidFill>
                  <a:schemeClr val="bg2">
                    <a:lumMod val="20000"/>
                    <a:lumOff val="80000"/>
                  </a:schemeClr>
                </a:solidFill>
              </a:rPr>
              <a:t>id=123</a:t>
            </a:r>
            <a:r>
              <a:rPr lang="zh-CN" altLang="en-US" sz="1000" dirty="0">
                <a:solidFill>
                  <a:schemeClr val="bg2">
                    <a:lumMod val="20000"/>
                    <a:lumOff val="80000"/>
                  </a:schemeClr>
                </a:solidFill>
              </a:rPr>
              <a:t>的文章</a:t>
            </a:r>
          </a:p>
        </p:txBody>
      </p:sp>
      <p:cxnSp>
        <p:nvCxnSpPr>
          <p:cNvPr id="64" name="直接箭头连接符 63"/>
          <p:cNvCxnSpPr>
            <a:stCxn id="46" idx="5"/>
          </p:cNvCxnSpPr>
          <p:nvPr/>
        </p:nvCxnSpPr>
        <p:spPr>
          <a:xfrm>
            <a:off x="5091040" y="4068393"/>
            <a:ext cx="583113" cy="749545"/>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6501480" y="3695416"/>
            <a:ext cx="737316" cy="1122522"/>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53" idx="4"/>
          </p:cNvCxnSpPr>
          <p:nvPr/>
        </p:nvCxnSpPr>
        <p:spPr>
          <a:xfrm flipH="1">
            <a:off x="6672825" y="3775471"/>
            <a:ext cx="854925" cy="145613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H="1" flipV="1">
            <a:off x="4677376" y="4228925"/>
            <a:ext cx="825432" cy="1002676"/>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4000"/>
                                  </p:stCondLst>
                                  <p:iterate type="wd">
                                    <p:tmPct val="10000"/>
                                  </p:iterate>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1+#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p:cTn id="11" dur="500" fill="hold"/>
                                        <p:tgtEl>
                                          <p:spTgt spid="41"/>
                                        </p:tgtEl>
                                        <p:attrNameLst>
                                          <p:attrName>ppt_w</p:attrName>
                                        </p:attrNameLst>
                                      </p:cBhvr>
                                      <p:tavLst>
                                        <p:tav tm="0">
                                          <p:val>
                                            <p:fltVal val="0"/>
                                          </p:val>
                                        </p:tav>
                                        <p:tav tm="100000">
                                          <p:val>
                                            <p:strVal val="#ppt_w"/>
                                          </p:val>
                                        </p:tav>
                                      </p:tavLst>
                                    </p:anim>
                                    <p:anim calcmode="lin" valueType="num">
                                      <p:cBhvr>
                                        <p:cTn id="12" dur="500" fill="hold"/>
                                        <p:tgtEl>
                                          <p:spTgt spid="41"/>
                                        </p:tgtEl>
                                        <p:attrNameLst>
                                          <p:attrName>ppt_h</p:attrName>
                                        </p:attrNameLst>
                                      </p:cBhvr>
                                      <p:tavLst>
                                        <p:tav tm="0">
                                          <p:val>
                                            <p:fltVal val="0"/>
                                          </p:val>
                                        </p:tav>
                                        <p:tav tm="100000">
                                          <p:val>
                                            <p:strVal val="#ppt_h"/>
                                          </p:val>
                                        </p:tav>
                                      </p:tavLst>
                                    </p:anim>
                                    <p:animEffect transition="in" filter="fade">
                                      <p:cBhvr>
                                        <p:cTn id="13" dur="500"/>
                                        <p:tgtEl>
                                          <p:spTgt spid="41"/>
                                        </p:tgtEl>
                                      </p:cBhvr>
                                    </p:animEffect>
                                  </p:childTnLst>
                                </p:cTn>
                              </p:par>
                              <p:par>
                                <p:cTn id="14" presetID="53" presetClass="entr" presetSubtype="16"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p:cTn id="16" dur="500" fill="hold"/>
                                        <p:tgtEl>
                                          <p:spTgt spid="48"/>
                                        </p:tgtEl>
                                        <p:attrNameLst>
                                          <p:attrName>ppt_w</p:attrName>
                                        </p:attrNameLst>
                                      </p:cBhvr>
                                      <p:tavLst>
                                        <p:tav tm="0">
                                          <p:val>
                                            <p:fltVal val="0"/>
                                          </p:val>
                                        </p:tav>
                                        <p:tav tm="100000">
                                          <p:val>
                                            <p:strVal val="#ppt_w"/>
                                          </p:val>
                                        </p:tav>
                                      </p:tavLst>
                                    </p:anim>
                                    <p:anim calcmode="lin" valueType="num">
                                      <p:cBhvr>
                                        <p:cTn id="17" dur="500" fill="hold"/>
                                        <p:tgtEl>
                                          <p:spTgt spid="48"/>
                                        </p:tgtEl>
                                        <p:attrNameLst>
                                          <p:attrName>ppt_h</p:attrName>
                                        </p:attrNameLst>
                                      </p:cBhvr>
                                      <p:tavLst>
                                        <p:tav tm="0">
                                          <p:val>
                                            <p:fltVal val="0"/>
                                          </p:val>
                                        </p:tav>
                                        <p:tav tm="100000">
                                          <p:val>
                                            <p:strVal val="#ppt_h"/>
                                          </p:val>
                                        </p:tav>
                                      </p:tavLst>
                                    </p:anim>
                                    <p:animEffect transition="in" filter="fade">
                                      <p:cBhvr>
                                        <p:cTn id="18" dur="500"/>
                                        <p:tgtEl>
                                          <p:spTgt spid="48"/>
                                        </p:tgtEl>
                                      </p:cBhvr>
                                    </p:animEffect>
                                  </p:childTnLst>
                                </p:cTn>
                              </p:par>
                            </p:childTnLst>
                          </p:cTn>
                        </p:par>
                        <p:par>
                          <p:cTn id="19" fill="hold">
                            <p:stCondLst>
                              <p:cond delay="0"/>
                            </p:stCondLst>
                            <p:childTnLst>
                              <p:par>
                                <p:cTn id="20" presetID="14" presetClass="entr" presetSubtype="10" fill="hold" grpId="0" nodeType="after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randombar(horizontal)">
                                      <p:cBhvr>
                                        <p:cTn id="22" dur="500"/>
                                        <p:tgtEl>
                                          <p:spTgt spid="55"/>
                                        </p:tgtEl>
                                      </p:cBhvr>
                                    </p:animEffect>
                                  </p:childTnLst>
                                </p:cTn>
                              </p:par>
                            </p:childTnLst>
                          </p:cTn>
                        </p:par>
                        <p:par>
                          <p:cTn id="23" fill="hold">
                            <p:stCondLst>
                              <p:cond delay="500"/>
                            </p:stCondLst>
                            <p:childTnLst>
                              <p:par>
                                <p:cTn id="24" presetID="14" presetClass="entr" presetSubtype="10" fill="hold" grpId="0" nodeType="after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randombar(horizontal)">
                                      <p:cBhvr>
                                        <p:cTn id="26" dur="500"/>
                                        <p:tgtEl>
                                          <p:spTgt spid="56"/>
                                        </p:tgtEl>
                                      </p:cBhvr>
                                    </p:animEffect>
                                  </p:childTnLst>
                                </p:cTn>
                              </p:par>
                            </p:childTnLst>
                          </p:cTn>
                        </p:par>
                        <p:par>
                          <p:cTn id="27" fill="hold">
                            <p:stCondLst>
                              <p:cond delay="1000"/>
                            </p:stCondLst>
                            <p:childTnLst>
                              <p:par>
                                <p:cTn id="28" presetID="31" presetClass="entr" presetSubtype="0" fill="hold" grpId="0" nodeType="after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p:cTn id="30" dur="500" fill="hold"/>
                                        <p:tgtEl>
                                          <p:spTgt spid="58"/>
                                        </p:tgtEl>
                                        <p:attrNameLst>
                                          <p:attrName>ppt_w</p:attrName>
                                        </p:attrNameLst>
                                      </p:cBhvr>
                                      <p:tavLst>
                                        <p:tav tm="0">
                                          <p:val>
                                            <p:fltVal val="0"/>
                                          </p:val>
                                        </p:tav>
                                        <p:tav tm="100000">
                                          <p:val>
                                            <p:strVal val="#ppt_w"/>
                                          </p:val>
                                        </p:tav>
                                      </p:tavLst>
                                    </p:anim>
                                    <p:anim calcmode="lin" valueType="num">
                                      <p:cBhvr>
                                        <p:cTn id="31" dur="500" fill="hold"/>
                                        <p:tgtEl>
                                          <p:spTgt spid="58"/>
                                        </p:tgtEl>
                                        <p:attrNameLst>
                                          <p:attrName>ppt_h</p:attrName>
                                        </p:attrNameLst>
                                      </p:cBhvr>
                                      <p:tavLst>
                                        <p:tav tm="0">
                                          <p:val>
                                            <p:fltVal val="0"/>
                                          </p:val>
                                        </p:tav>
                                        <p:tav tm="100000">
                                          <p:val>
                                            <p:strVal val="#ppt_h"/>
                                          </p:val>
                                        </p:tav>
                                      </p:tavLst>
                                    </p:anim>
                                    <p:anim calcmode="lin" valueType="num">
                                      <p:cBhvr>
                                        <p:cTn id="32" dur="500" fill="hold"/>
                                        <p:tgtEl>
                                          <p:spTgt spid="58"/>
                                        </p:tgtEl>
                                        <p:attrNameLst>
                                          <p:attrName>style.rotation</p:attrName>
                                        </p:attrNameLst>
                                      </p:cBhvr>
                                      <p:tavLst>
                                        <p:tav tm="0">
                                          <p:val>
                                            <p:fltVal val="90"/>
                                          </p:val>
                                        </p:tav>
                                        <p:tav tm="100000">
                                          <p:val>
                                            <p:fltVal val="0"/>
                                          </p:val>
                                        </p:tav>
                                      </p:tavLst>
                                    </p:anim>
                                    <p:animEffect transition="in" filter="fade">
                                      <p:cBhvr>
                                        <p:cTn id="33" dur="500"/>
                                        <p:tgtEl>
                                          <p:spTgt spid="58"/>
                                        </p:tgtEl>
                                      </p:cBhvr>
                                    </p:animEffect>
                                  </p:childTnLst>
                                </p:cTn>
                              </p:par>
                            </p:childTnLst>
                          </p:cTn>
                        </p:par>
                        <p:par>
                          <p:cTn id="34" fill="hold">
                            <p:stCondLst>
                              <p:cond delay="1500"/>
                            </p:stCondLst>
                            <p:childTnLst>
                              <p:par>
                                <p:cTn id="35" presetID="14" presetClass="entr" presetSubtype="1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randombar(horizontal)">
                                      <p:cBhvr>
                                        <p:cTn id="37" dur="500"/>
                                        <p:tgtEl>
                                          <p:spTgt spid="57"/>
                                        </p:tgtEl>
                                      </p:cBhvr>
                                    </p:animEffect>
                                  </p:childTnLst>
                                </p:cTn>
                              </p:par>
                            </p:childTnLst>
                          </p:cTn>
                        </p:par>
                        <p:par>
                          <p:cTn id="38" fill="hold">
                            <p:stCondLst>
                              <p:cond delay="2000"/>
                            </p:stCondLst>
                            <p:childTnLst>
                              <p:par>
                                <p:cTn id="39" presetID="31" presetClass="entr" presetSubtype="0" fill="hold" grpId="0" nodeType="afterEffect">
                                  <p:stCondLst>
                                    <p:cond delay="0"/>
                                  </p:stCondLst>
                                  <p:childTnLst>
                                    <p:set>
                                      <p:cBhvr>
                                        <p:cTn id="40" dur="1" fill="hold">
                                          <p:stCondLst>
                                            <p:cond delay="0"/>
                                          </p:stCondLst>
                                        </p:cTn>
                                        <p:tgtEl>
                                          <p:spTgt spid="59"/>
                                        </p:tgtEl>
                                        <p:attrNameLst>
                                          <p:attrName>style.visibility</p:attrName>
                                        </p:attrNameLst>
                                      </p:cBhvr>
                                      <p:to>
                                        <p:strVal val="visible"/>
                                      </p:to>
                                    </p:set>
                                    <p:anim calcmode="lin" valueType="num">
                                      <p:cBhvr>
                                        <p:cTn id="41" dur="500" fill="hold"/>
                                        <p:tgtEl>
                                          <p:spTgt spid="59"/>
                                        </p:tgtEl>
                                        <p:attrNameLst>
                                          <p:attrName>ppt_w</p:attrName>
                                        </p:attrNameLst>
                                      </p:cBhvr>
                                      <p:tavLst>
                                        <p:tav tm="0">
                                          <p:val>
                                            <p:fltVal val="0"/>
                                          </p:val>
                                        </p:tav>
                                        <p:tav tm="100000">
                                          <p:val>
                                            <p:strVal val="#ppt_w"/>
                                          </p:val>
                                        </p:tav>
                                      </p:tavLst>
                                    </p:anim>
                                    <p:anim calcmode="lin" valueType="num">
                                      <p:cBhvr>
                                        <p:cTn id="42" dur="500" fill="hold"/>
                                        <p:tgtEl>
                                          <p:spTgt spid="59"/>
                                        </p:tgtEl>
                                        <p:attrNameLst>
                                          <p:attrName>ppt_h</p:attrName>
                                        </p:attrNameLst>
                                      </p:cBhvr>
                                      <p:tavLst>
                                        <p:tav tm="0">
                                          <p:val>
                                            <p:fltVal val="0"/>
                                          </p:val>
                                        </p:tav>
                                        <p:tav tm="100000">
                                          <p:val>
                                            <p:strVal val="#ppt_h"/>
                                          </p:val>
                                        </p:tav>
                                      </p:tavLst>
                                    </p:anim>
                                    <p:anim calcmode="lin" valueType="num">
                                      <p:cBhvr>
                                        <p:cTn id="43" dur="500" fill="hold"/>
                                        <p:tgtEl>
                                          <p:spTgt spid="59"/>
                                        </p:tgtEl>
                                        <p:attrNameLst>
                                          <p:attrName>style.rotation</p:attrName>
                                        </p:attrNameLst>
                                      </p:cBhvr>
                                      <p:tavLst>
                                        <p:tav tm="0">
                                          <p:val>
                                            <p:fltVal val="90"/>
                                          </p:val>
                                        </p:tav>
                                        <p:tav tm="100000">
                                          <p:val>
                                            <p:fltVal val="0"/>
                                          </p:val>
                                        </p:tav>
                                      </p:tavLst>
                                    </p:anim>
                                    <p:animEffect transition="in" filter="fade">
                                      <p:cBhvr>
                                        <p:cTn id="44" dur="500"/>
                                        <p:tgtEl>
                                          <p:spTgt spid="59"/>
                                        </p:tgtEl>
                                      </p:cBhvr>
                                    </p:animEffect>
                                  </p:childTnLst>
                                </p:cTn>
                              </p:par>
                            </p:childTnLst>
                          </p:cTn>
                        </p:par>
                        <p:par>
                          <p:cTn id="45" fill="hold">
                            <p:stCondLst>
                              <p:cond delay="2500"/>
                            </p:stCondLst>
                            <p:childTnLst>
                              <p:par>
                                <p:cTn id="46" presetID="31" presetClass="entr" presetSubtype="0" fill="hold" nodeType="afterEffect">
                                  <p:stCondLst>
                                    <p:cond delay="0"/>
                                  </p:stCondLst>
                                  <p:childTnLst>
                                    <p:set>
                                      <p:cBhvr>
                                        <p:cTn id="47" dur="1" fill="hold">
                                          <p:stCondLst>
                                            <p:cond delay="0"/>
                                          </p:stCondLst>
                                        </p:cTn>
                                        <p:tgtEl>
                                          <p:spTgt spid="60"/>
                                        </p:tgtEl>
                                        <p:attrNameLst>
                                          <p:attrName>style.visibility</p:attrName>
                                        </p:attrNameLst>
                                      </p:cBhvr>
                                      <p:to>
                                        <p:strVal val="visible"/>
                                      </p:to>
                                    </p:set>
                                    <p:anim calcmode="lin" valueType="num">
                                      <p:cBhvr>
                                        <p:cTn id="48" dur="500" fill="hold"/>
                                        <p:tgtEl>
                                          <p:spTgt spid="60"/>
                                        </p:tgtEl>
                                        <p:attrNameLst>
                                          <p:attrName>ppt_w</p:attrName>
                                        </p:attrNameLst>
                                      </p:cBhvr>
                                      <p:tavLst>
                                        <p:tav tm="0">
                                          <p:val>
                                            <p:fltVal val="0"/>
                                          </p:val>
                                        </p:tav>
                                        <p:tav tm="100000">
                                          <p:val>
                                            <p:strVal val="#ppt_w"/>
                                          </p:val>
                                        </p:tav>
                                      </p:tavLst>
                                    </p:anim>
                                    <p:anim calcmode="lin" valueType="num">
                                      <p:cBhvr>
                                        <p:cTn id="49" dur="500" fill="hold"/>
                                        <p:tgtEl>
                                          <p:spTgt spid="60"/>
                                        </p:tgtEl>
                                        <p:attrNameLst>
                                          <p:attrName>ppt_h</p:attrName>
                                        </p:attrNameLst>
                                      </p:cBhvr>
                                      <p:tavLst>
                                        <p:tav tm="0">
                                          <p:val>
                                            <p:fltVal val="0"/>
                                          </p:val>
                                        </p:tav>
                                        <p:tav tm="100000">
                                          <p:val>
                                            <p:strVal val="#ppt_h"/>
                                          </p:val>
                                        </p:tav>
                                      </p:tavLst>
                                    </p:anim>
                                    <p:anim calcmode="lin" valueType="num">
                                      <p:cBhvr>
                                        <p:cTn id="50" dur="500" fill="hold"/>
                                        <p:tgtEl>
                                          <p:spTgt spid="60"/>
                                        </p:tgtEl>
                                        <p:attrNameLst>
                                          <p:attrName>style.rotation</p:attrName>
                                        </p:attrNameLst>
                                      </p:cBhvr>
                                      <p:tavLst>
                                        <p:tav tm="0">
                                          <p:val>
                                            <p:fltVal val="90"/>
                                          </p:val>
                                        </p:tav>
                                        <p:tav tm="100000">
                                          <p:val>
                                            <p:fltVal val="0"/>
                                          </p:val>
                                        </p:tav>
                                      </p:tavLst>
                                    </p:anim>
                                    <p:animEffect transition="in" filter="fade">
                                      <p:cBhvr>
                                        <p:cTn id="51" dur="500"/>
                                        <p:tgtEl>
                                          <p:spTgt spid="60"/>
                                        </p:tgtEl>
                                      </p:cBhvr>
                                    </p:animEffect>
                                  </p:childTnLst>
                                </p:cTn>
                              </p:par>
                            </p:childTnLst>
                          </p:cTn>
                        </p:par>
                        <p:par>
                          <p:cTn id="52" fill="hold">
                            <p:stCondLst>
                              <p:cond delay="3000"/>
                            </p:stCondLst>
                            <p:childTnLst>
                              <p:par>
                                <p:cTn id="53" presetID="31" presetClass="entr" presetSubtype="0" fill="hold" grpId="0" nodeType="afterEffect">
                                  <p:stCondLst>
                                    <p:cond delay="0"/>
                                  </p:stCondLst>
                                  <p:childTnLst>
                                    <p:set>
                                      <p:cBhvr>
                                        <p:cTn id="54" dur="1" fill="hold">
                                          <p:stCondLst>
                                            <p:cond delay="0"/>
                                          </p:stCondLst>
                                        </p:cTn>
                                        <p:tgtEl>
                                          <p:spTgt spid="63"/>
                                        </p:tgtEl>
                                        <p:attrNameLst>
                                          <p:attrName>style.visibility</p:attrName>
                                        </p:attrNameLst>
                                      </p:cBhvr>
                                      <p:to>
                                        <p:strVal val="visible"/>
                                      </p:to>
                                    </p:set>
                                    <p:anim calcmode="lin" valueType="num">
                                      <p:cBhvr>
                                        <p:cTn id="55" dur="500" fill="hold"/>
                                        <p:tgtEl>
                                          <p:spTgt spid="63"/>
                                        </p:tgtEl>
                                        <p:attrNameLst>
                                          <p:attrName>ppt_w</p:attrName>
                                        </p:attrNameLst>
                                      </p:cBhvr>
                                      <p:tavLst>
                                        <p:tav tm="0">
                                          <p:val>
                                            <p:fltVal val="0"/>
                                          </p:val>
                                        </p:tav>
                                        <p:tav tm="100000">
                                          <p:val>
                                            <p:strVal val="#ppt_w"/>
                                          </p:val>
                                        </p:tav>
                                      </p:tavLst>
                                    </p:anim>
                                    <p:anim calcmode="lin" valueType="num">
                                      <p:cBhvr>
                                        <p:cTn id="56" dur="500" fill="hold"/>
                                        <p:tgtEl>
                                          <p:spTgt spid="63"/>
                                        </p:tgtEl>
                                        <p:attrNameLst>
                                          <p:attrName>ppt_h</p:attrName>
                                        </p:attrNameLst>
                                      </p:cBhvr>
                                      <p:tavLst>
                                        <p:tav tm="0">
                                          <p:val>
                                            <p:fltVal val="0"/>
                                          </p:val>
                                        </p:tav>
                                        <p:tav tm="100000">
                                          <p:val>
                                            <p:strVal val="#ppt_h"/>
                                          </p:val>
                                        </p:tav>
                                      </p:tavLst>
                                    </p:anim>
                                    <p:anim calcmode="lin" valueType="num">
                                      <p:cBhvr>
                                        <p:cTn id="57" dur="500" fill="hold"/>
                                        <p:tgtEl>
                                          <p:spTgt spid="63"/>
                                        </p:tgtEl>
                                        <p:attrNameLst>
                                          <p:attrName>style.rotation</p:attrName>
                                        </p:attrNameLst>
                                      </p:cBhvr>
                                      <p:tavLst>
                                        <p:tav tm="0">
                                          <p:val>
                                            <p:fltVal val="90"/>
                                          </p:val>
                                        </p:tav>
                                        <p:tav tm="100000">
                                          <p:val>
                                            <p:fltVal val="0"/>
                                          </p:val>
                                        </p:tav>
                                      </p:tavLst>
                                    </p:anim>
                                    <p:animEffect transition="in" filter="fade">
                                      <p:cBhvr>
                                        <p:cTn id="5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5" grpId="0"/>
      <p:bldP spid="56" grpId="0"/>
      <p:bldP spid="57" grpId="0"/>
      <p:bldP spid="58" grpId="0"/>
      <p:bldP spid="59" grpId="0"/>
      <p:bldP spid="6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10"/>
          <p:cNvSpPr/>
          <p:nvPr/>
        </p:nvSpPr>
        <p:spPr bwMode="auto">
          <a:xfrm>
            <a:off x="5622743" y="2742366"/>
            <a:ext cx="851389" cy="372747"/>
          </a:xfrm>
          <a:custGeom>
            <a:avLst/>
            <a:gdLst>
              <a:gd name="T0" fmla="*/ 201 w 201"/>
              <a:gd name="T1" fmla="*/ 88 h 88"/>
              <a:gd name="T2" fmla="*/ 201 w 201"/>
              <a:gd name="T3" fmla="*/ 0 h 88"/>
              <a:gd name="T4" fmla="*/ 0 w 201"/>
              <a:gd name="T5" fmla="*/ 0 h 88"/>
            </a:gdLst>
            <a:ahLst/>
            <a:cxnLst>
              <a:cxn ang="0">
                <a:pos x="T0" y="T1"/>
              </a:cxn>
              <a:cxn ang="0">
                <a:pos x="T2" y="T3"/>
              </a:cxn>
              <a:cxn ang="0">
                <a:pos x="T4" y="T5"/>
              </a:cxn>
            </a:cxnLst>
            <a:rect l="0" t="0" r="r" b="b"/>
            <a:pathLst>
              <a:path w="201" h="88">
                <a:moveTo>
                  <a:pt x="201" y="88"/>
                </a:moveTo>
                <a:lnTo>
                  <a:pt x="201" y="0"/>
                </a:lnTo>
                <a:lnTo>
                  <a:pt x="0" y="0"/>
                </a:lnTo>
              </a:path>
            </a:pathLst>
          </a:custGeom>
          <a:noFill/>
          <a:ln w="12700" cap="flat">
            <a:solidFill>
              <a:schemeClr val="bg1"/>
            </a:solidFill>
            <a:prstDash val="solid"/>
            <a:miter lim="800000"/>
            <a:headEnd type="diamond" w="med" len="med"/>
            <a:tailEnd type="diamond"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solidFill>
                <a:schemeClr val="bg1"/>
              </a:solidFill>
              <a:latin typeface="Avant GardeBook" pitchFamily="50" charset="0"/>
            </a:endParaRPr>
          </a:p>
        </p:txBody>
      </p:sp>
      <p:sp>
        <p:nvSpPr>
          <p:cNvPr id="10" name="Freeform 12"/>
          <p:cNvSpPr/>
          <p:nvPr/>
        </p:nvSpPr>
        <p:spPr bwMode="auto">
          <a:xfrm>
            <a:off x="5626980" y="3987956"/>
            <a:ext cx="847152" cy="372747"/>
          </a:xfrm>
          <a:custGeom>
            <a:avLst/>
            <a:gdLst>
              <a:gd name="T0" fmla="*/ 0 w 200"/>
              <a:gd name="T1" fmla="*/ 88 h 88"/>
              <a:gd name="T2" fmla="*/ 0 w 200"/>
              <a:gd name="T3" fmla="*/ 0 h 88"/>
              <a:gd name="T4" fmla="*/ 200 w 200"/>
              <a:gd name="T5" fmla="*/ 0 h 88"/>
            </a:gdLst>
            <a:ahLst/>
            <a:cxnLst>
              <a:cxn ang="0">
                <a:pos x="T0" y="T1"/>
              </a:cxn>
              <a:cxn ang="0">
                <a:pos x="T2" y="T3"/>
              </a:cxn>
              <a:cxn ang="0">
                <a:pos x="T4" y="T5"/>
              </a:cxn>
            </a:cxnLst>
            <a:rect l="0" t="0" r="r" b="b"/>
            <a:pathLst>
              <a:path w="200" h="88">
                <a:moveTo>
                  <a:pt x="0" y="88"/>
                </a:moveTo>
                <a:lnTo>
                  <a:pt x="0" y="0"/>
                </a:lnTo>
                <a:lnTo>
                  <a:pt x="200" y="0"/>
                </a:lnTo>
              </a:path>
            </a:pathLst>
          </a:custGeom>
          <a:noFill/>
          <a:ln w="12700" cap="flat">
            <a:solidFill>
              <a:schemeClr val="bg1"/>
            </a:solidFill>
            <a:prstDash val="solid"/>
            <a:miter lim="800000"/>
            <a:headEnd type="diamond" w="med" len="med"/>
            <a:tailEnd type="diamond"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solidFill>
                <a:schemeClr val="bg1"/>
              </a:solidFill>
              <a:latin typeface="Avant GardeBook" pitchFamily="50" charset="0"/>
            </a:endParaRPr>
          </a:p>
        </p:txBody>
      </p:sp>
      <p:sp>
        <p:nvSpPr>
          <p:cNvPr id="16" name="TextBox 29"/>
          <p:cNvSpPr txBox="1"/>
          <p:nvPr/>
        </p:nvSpPr>
        <p:spPr>
          <a:xfrm>
            <a:off x="4109922" y="2589474"/>
            <a:ext cx="967739" cy="285078"/>
          </a:xfrm>
          <a:prstGeom prst="rect">
            <a:avLst/>
          </a:prstGeom>
          <a:noFill/>
        </p:spPr>
        <p:txBody>
          <a:bodyPr wrap="square" tIns="0" bIns="0" rtlCol="0" anchor="t">
            <a:spAutoFit/>
          </a:bodyPr>
          <a:lstStyle/>
          <a:p>
            <a:pPr algn="r">
              <a:lnSpc>
                <a:spcPct val="150000"/>
              </a:lnSpc>
            </a:pPr>
            <a:r>
              <a:rPr lang="zh-CN" altLang="en-US" sz="1400" dirty="0">
                <a:solidFill>
                  <a:schemeClr val="bg1"/>
                </a:solidFill>
                <a:latin typeface="微软雅黑" pitchFamily="34" charset="-122"/>
                <a:ea typeface="微软雅黑" pitchFamily="34" charset="-122"/>
                <a:cs typeface="华文黑体" pitchFamily="2" charset="-122"/>
              </a:rPr>
              <a:t>思考</a:t>
            </a:r>
          </a:p>
        </p:txBody>
      </p:sp>
      <p:sp>
        <p:nvSpPr>
          <p:cNvPr id="17" name="TextBox 30"/>
          <p:cNvSpPr txBox="1"/>
          <p:nvPr/>
        </p:nvSpPr>
        <p:spPr>
          <a:xfrm>
            <a:off x="2843191" y="3210160"/>
            <a:ext cx="2874118" cy="492443"/>
          </a:xfrm>
          <a:prstGeom prst="rect">
            <a:avLst/>
          </a:prstGeom>
          <a:noFill/>
        </p:spPr>
        <p:txBody>
          <a:bodyPr wrap="square" rtlCol="0">
            <a:spAutoFit/>
          </a:bodyPr>
          <a:lstStyle/>
          <a:p>
            <a:pPr algn="r">
              <a:lnSpc>
                <a:spcPct val="130000"/>
              </a:lnSpc>
            </a:pPr>
            <a:r>
              <a:rPr lang="zh-CN" altLang="en-US" sz="2000">
                <a:solidFill>
                  <a:schemeClr val="bg1"/>
                </a:solidFill>
                <a:latin typeface="微软雅黑" pitchFamily="34" charset="-122"/>
                <a:ea typeface="微软雅黑" pitchFamily="34" charset="-122"/>
              </a:rPr>
              <a:t>为什么</a:t>
            </a:r>
            <a:r>
              <a:rPr lang="en-US" altLang="zh-CN" sz="2000">
                <a:solidFill>
                  <a:schemeClr val="bg1"/>
                </a:solidFill>
                <a:latin typeface="微软雅黑" pitchFamily="34" charset="-122"/>
                <a:ea typeface="微软雅黑" pitchFamily="34" charset="-122"/>
              </a:rPr>
              <a:t>SQL</a:t>
            </a:r>
            <a:r>
              <a:rPr lang="zh-CN" altLang="en-US" sz="2000" dirty="0">
                <a:solidFill>
                  <a:schemeClr val="bg1"/>
                </a:solidFill>
                <a:latin typeface="微软雅黑" pitchFamily="34" charset="-122"/>
                <a:ea typeface="微软雅黑" pitchFamily="34" charset="-122"/>
              </a:rPr>
              <a:t>注入会形成？</a:t>
            </a:r>
          </a:p>
        </p:txBody>
      </p:sp>
      <p:sp>
        <p:nvSpPr>
          <p:cNvPr id="18" name="TextBox 37"/>
          <p:cNvSpPr txBox="1"/>
          <p:nvPr/>
        </p:nvSpPr>
        <p:spPr>
          <a:xfrm>
            <a:off x="7019216" y="2446935"/>
            <a:ext cx="967739" cy="285078"/>
          </a:xfrm>
          <a:prstGeom prst="rect">
            <a:avLst/>
          </a:prstGeom>
          <a:noFill/>
        </p:spPr>
        <p:txBody>
          <a:bodyPr wrap="square" tIns="0" bIns="0" rtlCol="0" anchor="t">
            <a:spAutoFit/>
          </a:bodyPr>
          <a:lstStyle/>
          <a:p>
            <a:pPr>
              <a:lnSpc>
                <a:spcPct val="150000"/>
              </a:lnSpc>
            </a:pPr>
            <a:r>
              <a:rPr lang="en-US" altLang="zh-CN" sz="1400" dirty="0" smtClean="0">
                <a:solidFill>
                  <a:schemeClr val="bg1"/>
                </a:solidFill>
                <a:latin typeface="微软雅黑" pitchFamily="34" charset="-122"/>
                <a:ea typeface="微软雅黑" pitchFamily="34" charset="-122"/>
                <a:cs typeface="华文黑体" pitchFamily="2" charset="-122"/>
              </a:rPr>
              <a:t>Because</a:t>
            </a:r>
            <a:endParaRPr lang="zh-CN" altLang="en-US" sz="1400" dirty="0">
              <a:solidFill>
                <a:schemeClr val="bg1"/>
              </a:solidFill>
              <a:latin typeface="微软雅黑" pitchFamily="34" charset="-122"/>
              <a:ea typeface="微软雅黑" pitchFamily="34" charset="-122"/>
              <a:cs typeface="华文黑体" pitchFamily="2" charset="-122"/>
            </a:endParaRPr>
          </a:p>
        </p:txBody>
      </p:sp>
      <p:sp>
        <p:nvSpPr>
          <p:cNvPr id="19" name="TextBox 38"/>
          <p:cNvSpPr txBox="1"/>
          <p:nvPr/>
        </p:nvSpPr>
        <p:spPr>
          <a:xfrm>
            <a:off x="7019214" y="2742366"/>
            <a:ext cx="2791853" cy="2217851"/>
          </a:xfrm>
          <a:prstGeom prst="rect">
            <a:avLst/>
          </a:prstGeom>
          <a:noFill/>
        </p:spPr>
        <p:txBody>
          <a:bodyPr wrap="square" rtlCol="0">
            <a:spAutoFit/>
          </a:bodyPr>
          <a:lstStyle/>
          <a:p>
            <a:pPr>
              <a:lnSpc>
                <a:spcPct val="130000"/>
              </a:lnSpc>
            </a:pPr>
            <a:r>
              <a:rPr lang="zh-CN" altLang="en-US" dirty="0">
                <a:solidFill>
                  <a:schemeClr val="bg1"/>
                </a:solidFill>
                <a:latin typeface="微软雅黑" pitchFamily="34" charset="-122"/>
                <a:ea typeface="微软雅黑" pitchFamily="34" charset="-122"/>
              </a:rPr>
              <a:t>数据与代码未严格分离；用户提交的参数数据未做充分检查过滤即被代入到</a:t>
            </a:r>
            <a:r>
              <a:rPr lang="en-US" altLang="zh-CN" dirty="0">
                <a:solidFill>
                  <a:schemeClr val="bg1"/>
                </a:solidFill>
                <a:latin typeface="微软雅黑" pitchFamily="34" charset="-122"/>
                <a:ea typeface="微软雅黑" pitchFamily="34" charset="-122"/>
              </a:rPr>
              <a:t>SQL</a:t>
            </a:r>
            <a:r>
              <a:rPr lang="zh-CN" altLang="en-US" dirty="0">
                <a:solidFill>
                  <a:schemeClr val="bg1"/>
                </a:solidFill>
                <a:latin typeface="微软雅黑" pitchFamily="34" charset="-122"/>
                <a:ea typeface="微软雅黑" pitchFamily="34" charset="-122"/>
              </a:rPr>
              <a:t>命令中，改变了原有</a:t>
            </a:r>
            <a:r>
              <a:rPr lang="en-US" altLang="zh-CN" dirty="0">
                <a:solidFill>
                  <a:schemeClr val="bg1"/>
                </a:solidFill>
                <a:latin typeface="微软雅黑" pitchFamily="34" charset="-122"/>
                <a:ea typeface="微软雅黑" pitchFamily="34" charset="-122"/>
              </a:rPr>
              <a:t>SQL</a:t>
            </a:r>
            <a:r>
              <a:rPr lang="zh-CN" altLang="en-US" dirty="0">
                <a:solidFill>
                  <a:schemeClr val="bg1"/>
                </a:solidFill>
                <a:latin typeface="微软雅黑" pitchFamily="34" charset="-122"/>
                <a:ea typeface="微软雅黑" pitchFamily="34" charset="-122"/>
              </a:rPr>
              <a:t>命令的“语义”，且成功被数据库执行。</a:t>
            </a:r>
          </a:p>
        </p:txBody>
      </p:sp>
      <p:sp>
        <p:nvSpPr>
          <p:cNvPr id="20" name="文本框 19"/>
          <p:cNvSpPr txBox="1"/>
          <p:nvPr/>
        </p:nvSpPr>
        <p:spPr>
          <a:xfrm>
            <a:off x="5353218" y="491801"/>
            <a:ext cx="1485565" cy="830997"/>
          </a:xfrm>
          <a:prstGeom prst="rect">
            <a:avLst/>
          </a:prstGeom>
          <a:noFill/>
        </p:spPr>
        <p:txBody>
          <a:bodyPr wrap="square" rtlCol="0">
            <a:spAutoFit/>
          </a:bodyPr>
          <a:lstStyle/>
          <a:p>
            <a:r>
              <a:rPr lang="zh-CN" altLang="en-US" sz="4800">
                <a:solidFill>
                  <a:schemeClr val="bg1"/>
                </a:solidFill>
                <a:latin typeface="思源黑体 CN Medium" panose="020B0600000000000000" pitchFamily="34" charset="-122"/>
                <a:ea typeface="思源黑体 CN Medium" panose="020B0600000000000000" pitchFamily="34" charset="-122"/>
              </a:rPr>
              <a:t>流程</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right)">
                                      <p:cBhvr>
                                        <p:cTn id="11" dur="500"/>
                                        <p:tgtEl>
                                          <p:spTgt spid="16"/>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right)">
                                      <p:cBhvr>
                                        <p:cTn id="14" dur="500"/>
                                        <p:tgtEl>
                                          <p:spTgt spid="17"/>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6" grpId="0"/>
      <p:bldP spid="17" grpId="0"/>
      <p:bldP spid="18" grpId="0"/>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14400" y="1071611"/>
            <a:ext cx="10150764" cy="5693866"/>
          </a:xfrm>
          <a:prstGeom prst="rect">
            <a:avLst/>
          </a:prstGeom>
        </p:spPr>
        <p:txBody>
          <a:bodyPr wrap="square">
            <a:spAutoFit/>
          </a:bodyPr>
          <a:lstStyle/>
          <a:p>
            <a:r>
              <a:rPr lang="en-US" altLang="zh-CN" sz="3200" dirty="0">
                <a:solidFill>
                  <a:schemeClr val="bg1"/>
                </a:solidFill>
                <a:latin typeface="思源黑体 CN Bold" panose="020B0800000000000000" pitchFamily="34" charset="-122"/>
              </a:rPr>
              <a:t>SQL</a:t>
            </a:r>
            <a:r>
              <a:rPr lang="zh-CN" altLang="en-US" sz="3200" dirty="0">
                <a:solidFill>
                  <a:schemeClr val="bg1"/>
                </a:solidFill>
                <a:latin typeface="思源黑体 CN Bold" panose="020B0800000000000000" pitchFamily="34" charset="-122"/>
              </a:rPr>
              <a:t>注入的危害</a:t>
            </a:r>
            <a:r>
              <a:rPr lang="en-US" altLang="zh-CN" sz="3200" dirty="0">
                <a:solidFill>
                  <a:schemeClr val="bg1"/>
                </a:solidFill>
                <a:latin typeface="思源黑体 CN Bold" panose="020B0800000000000000" pitchFamily="34" charset="-122"/>
              </a:rPr>
              <a:t>:</a:t>
            </a:r>
          </a:p>
          <a:p>
            <a:endParaRPr lang="en-US" altLang="zh-CN" sz="1400" dirty="0">
              <a:solidFill>
                <a:schemeClr val="bg1"/>
              </a:solidFill>
              <a:latin typeface="思源黑体 CN Bold" panose="020B0800000000000000" pitchFamily="34" charset="-122"/>
            </a:endParaRPr>
          </a:p>
          <a:p>
            <a:r>
              <a:rPr lang="zh-CN" altLang="en-US" b="1" dirty="0">
                <a:solidFill>
                  <a:schemeClr val="bg1"/>
                </a:solidFill>
                <a:latin typeface="思源黑体 CN Bold" panose="020B0800000000000000" pitchFamily="34" charset="-122"/>
              </a:rPr>
              <a:t>这些危害包括但不局限于：</a:t>
            </a:r>
          </a:p>
          <a:p>
            <a:r>
              <a:rPr lang="zh-CN" altLang="en-US" b="1" dirty="0">
                <a:solidFill>
                  <a:schemeClr val="bg1"/>
                </a:solidFill>
                <a:latin typeface="思源黑体 CN Bold" panose="020B0800000000000000" pitchFamily="34" charset="-122"/>
              </a:rPr>
              <a:t>数据库信息泄漏：数据库中存放的用户的隐私信息的泄露。</a:t>
            </a:r>
          </a:p>
          <a:p>
            <a:r>
              <a:rPr lang="zh-CN" altLang="en-US" b="1" dirty="0">
                <a:solidFill>
                  <a:schemeClr val="bg1"/>
                </a:solidFill>
                <a:latin typeface="思源黑体 CN Bold" panose="020B0800000000000000" pitchFamily="34" charset="-122"/>
              </a:rPr>
              <a:t>网页篡改：通过操作数据库对特定网页进行篡改。</a:t>
            </a:r>
          </a:p>
          <a:p>
            <a:r>
              <a:rPr lang="zh-CN" altLang="en-US" b="1" dirty="0">
                <a:solidFill>
                  <a:schemeClr val="bg1"/>
                </a:solidFill>
                <a:latin typeface="思源黑体 CN Bold" panose="020B0800000000000000" pitchFamily="34" charset="-122"/>
              </a:rPr>
              <a:t>网站被挂马，传播恶意软件：修改数据库一些字段的值，嵌入网马链接，进行挂马攻击。</a:t>
            </a:r>
          </a:p>
          <a:p>
            <a:r>
              <a:rPr lang="zh-CN" altLang="en-US" b="1" dirty="0">
                <a:solidFill>
                  <a:schemeClr val="bg1"/>
                </a:solidFill>
                <a:latin typeface="思源黑体 CN Bold" panose="020B0800000000000000" pitchFamily="34" charset="-122"/>
              </a:rPr>
              <a:t>数据库被恶意操作：数据库服务器被攻击，数据库的系统管理员帐户被窜改。</a:t>
            </a:r>
          </a:p>
          <a:p>
            <a:r>
              <a:rPr lang="zh-CN" altLang="en-US" b="1" dirty="0">
                <a:solidFill>
                  <a:schemeClr val="bg1"/>
                </a:solidFill>
                <a:latin typeface="思源黑体 CN Bold" panose="020B0800000000000000" pitchFamily="34" charset="-122"/>
              </a:rPr>
              <a:t>服务器被远程控制，被安装后门。经由数据库服务器提供的操作系统支持，让黑客得以修改或控制操作系统。</a:t>
            </a:r>
          </a:p>
          <a:p>
            <a:r>
              <a:rPr lang="zh-CN" altLang="en-US" b="1" dirty="0">
                <a:solidFill>
                  <a:schemeClr val="bg1"/>
                </a:solidFill>
                <a:latin typeface="思源黑体 CN Bold" panose="020B0800000000000000" pitchFamily="34" charset="-122"/>
              </a:rPr>
              <a:t>破坏硬盘数据，瘫痪全系统。</a:t>
            </a:r>
          </a:p>
          <a:p>
            <a:r>
              <a:rPr lang="zh-CN" altLang="en-US" b="1" dirty="0">
                <a:solidFill>
                  <a:schemeClr val="bg1"/>
                </a:solidFill>
                <a:latin typeface="思源黑体 CN Bold" panose="020B0800000000000000" pitchFamily="34" charset="-122"/>
              </a:rPr>
              <a:t>一些类型的数据库系统能够让</a:t>
            </a:r>
            <a:r>
              <a:rPr lang="en-US" altLang="zh-CN" b="1" dirty="0">
                <a:solidFill>
                  <a:schemeClr val="bg1"/>
                </a:solidFill>
                <a:latin typeface="思源黑体 CN Bold" panose="020B0800000000000000" pitchFamily="34" charset="-122"/>
              </a:rPr>
              <a:t>SQL</a:t>
            </a:r>
            <a:r>
              <a:rPr lang="zh-CN" altLang="en-US" b="1" dirty="0">
                <a:solidFill>
                  <a:schemeClr val="bg1"/>
                </a:solidFill>
                <a:latin typeface="思源黑体 CN Bold" panose="020B0800000000000000" pitchFamily="34" charset="-122"/>
              </a:rPr>
              <a:t>指令操作文件系统，这使得</a:t>
            </a:r>
            <a:r>
              <a:rPr lang="en-US" altLang="zh-CN" b="1" dirty="0">
                <a:solidFill>
                  <a:schemeClr val="bg1"/>
                </a:solidFill>
                <a:latin typeface="思源黑体 CN Bold" panose="020B0800000000000000" pitchFamily="34" charset="-122"/>
              </a:rPr>
              <a:t>SQL</a:t>
            </a:r>
            <a:r>
              <a:rPr lang="zh-CN" altLang="en-US" b="1" dirty="0">
                <a:solidFill>
                  <a:schemeClr val="bg1"/>
                </a:solidFill>
                <a:latin typeface="思源黑体 CN Bold" panose="020B0800000000000000" pitchFamily="34" charset="-122"/>
              </a:rPr>
              <a:t>注入的危害被进一步放大。</a:t>
            </a:r>
            <a:endParaRPr lang="en-US" altLang="zh-CN" b="1" dirty="0">
              <a:solidFill>
                <a:schemeClr val="bg1"/>
              </a:solidFill>
              <a:latin typeface="思源黑体 CN Bold" panose="020B0800000000000000" pitchFamily="34" charset="-122"/>
            </a:endParaRPr>
          </a:p>
          <a:p>
            <a:endParaRPr lang="en-US" altLang="zh-CN" sz="1400" dirty="0">
              <a:solidFill>
                <a:schemeClr val="bg1"/>
              </a:solidFill>
              <a:latin typeface="思源黑体 CN Bold" panose="020B0800000000000000" pitchFamily="34" charset="-122"/>
            </a:endParaRPr>
          </a:p>
          <a:p>
            <a:r>
              <a:rPr lang="en-US" altLang="zh-CN" sz="3200" dirty="0">
                <a:solidFill>
                  <a:schemeClr val="bg1"/>
                </a:solidFill>
                <a:latin typeface="思源黑体 CN Bold" panose="020B0800000000000000" pitchFamily="34" charset="-122"/>
              </a:rPr>
              <a:t>SQL</a:t>
            </a:r>
            <a:r>
              <a:rPr lang="zh-CN" altLang="en-US" sz="3200" dirty="0">
                <a:solidFill>
                  <a:schemeClr val="bg1"/>
                </a:solidFill>
                <a:latin typeface="思源黑体 CN Bold" panose="020B0800000000000000" pitchFamily="34" charset="-122"/>
              </a:rPr>
              <a:t>注入在测试中的实际作用：</a:t>
            </a:r>
            <a:endParaRPr lang="en-US" altLang="zh-CN" sz="3200" dirty="0">
              <a:solidFill>
                <a:schemeClr val="bg1"/>
              </a:solidFill>
              <a:latin typeface="思源黑体 CN Bold" panose="020B0800000000000000" pitchFamily="34" charset="-122"/>
            </a:endParaRPr>
          </a:p>
          <a:p>
            <a:endParaRPr lang="en-US" altLang="zh-CN" sz="1400" dirty="0">
              <a:solidFill>
                <a:schemeClr val="bg1"/>
              </a:solidFill>
              <a:latin typeface="思源黑体 CN Bold" panose="020B0800000000000000" pitchFamily="34" charset="-122"/>
            </a:endParaRPr>
          </a:p>
          <a:p>
            <a:r>
              <a:rPr lang="zh-CN" altLang="en-US" b="1" dirty="0">
                <a:solidFill>
                  <a:schemeClr val="bg1"/>
                </a:solidFill>
                <a:latin typeface="思源黑体 CN Bold" panose="020B0800000000000000" pitchFamily="34" charset="-122"/>
              </a:rPr>
              <a:t>绕过登陆验证：万能密码</a:t>
            </a:r>
            <a:endParaRPr lang="en-US" altLang="zh-CN" b="1" dirty="0">
              <a:solidFill>
                <a:schemeClr val="bg1"/>
              </a:solidFill>
              <a:latin typeface="思源黑体 CN Bold" panose="020B0800000000000000" pitchFamily="34" charset="-122"/>
            </a:endParaRPr>
          </a:p>
          <a:p>
            <a:r>
              <a:rPr lang="zh-CN" altLang="en-US" b="1" dirty="0">
                <a:solidFill>
                  <a:schemeClr val="bg1"/>
                </a:solidFill>
                <a:latin typeface="思源黑体 CN Bold" panose="020B0800000000000000" pitchFamily="34" charset="-122"/>
              </a:rPr>
              <a:t>获取敏感数据：用户信息、后台管理员信息</a:t>
            </a:r>
            <a:endParaRPr lang="en-US" altLang="zh-CN" b="1" dirty="0">
              <a:solidFill>
                <a:schemeClr val="bg1"/>
              </a:solidFill>
              <a:latin typeface="思源黑体 CN Bold" panose="020B0800000000000000" pitchFamily="34" charset="-122"/>
            </a:endParaRPr>
          </a:p>
          <a:p>
            <a:r>
              <a:rPr lang="zh-CN" altLang="en-US" b="1" dirty="0">
                <a:solidFill>
                  <a:schemeClr val="bg1"/>
                </a:solidFill>
                <a:latin typeface="思源黑体 CN Bold" panose="020B0800000000000000" pitchFamily="34" charset="-122"/>
              </a:rPr>
              <a:t>文件系统操作：列目录，读取、写入文件等</a:t>
            </a:r>
            <a:endParaRPr lang="en-US" altLang="zh-CN" b="1" dirty="0">
              <a:solidFill>
                <a:schemeClr val="bg1"/>
              </a:solidFill>
              <a:latin typeface="思源黑体 CN Bold" panose="020B0800000000000000" pitchFamily="34" charset="-122"/>
            </a:endParaRPr>
          </a:p>
          <a:p>
            <a:r>
              <a:rPr lang="zh-CN" altLang="en-US" b="1" dirty="0">
                <a:solidFill>
                  <a:schemeClr val="bg1"/>
                </a:solidFill>
                <a:latin typeface="思源黑体 CN Bold" panose="020B0800000000000000" pitchFamily="34" charset="-122"/>
              </a:rPr>
              <a:t>注册表操作：读取、写入、删除注册表等</a:t>
            </a:r>
            <a:endParaRPr lang="en-US" altLang="zh-CN" b="1" dirty="0">
              <a:solidFill>
                <a:schemeClr val="bg1"/>
              </a:solidFill>
              <a:latin typeface="思源黑体 CN Bold" panose="020B0800000000000000" pitchFamily="34" charset="-122"/>
            </a:endParaRPr>
          </a:p>
          <a:p>
            <a:r>
              <a:rPr lang="zh-CN" altLang="en-US" b="1" dirty="0">
                <a:solidFill>
                  <a:schemeClr val="bg1"/>
                </a:solidFill>
                <a:latin typeface="思源黑体 CN Bold" panose="020B0800000000000000" pitchFamily="34" charset="-122"/>
              </a:rPr>
              <a:t>执行系统命令：远程执行命令</a:t>
            </a:r>
          </a:p>
        </p:txBody>
      </p:sp>
      <p:sp>
        <p:nvSpPr>
          <p:cNvPr id="5" name="文本框 4"/>
          <p:cNvSpPr txBox="1"/>
          <p:nvPr/>
        </p:nvSpPr>
        <p:spPr>
          <a:xfrm>
            <a:off x="5295118" y="491801"/>
            <a:ext cx="1601764" cy="830997"/>
          </a:xfrm>
          <a:prstGeom prst="rect">
            <a:avLst/>
          </a:prstGeom>
          <a:noFill/>
        </p:spPr>
        <p:txBody>
          <a:bodyPr wrap="square" rtlCol="0">
            <a:spAutoFit/>
          </a:bodyPr>
          <a:lstStyle/>
          <a:p>
            <a:r>
              <a:rPr lang="en-US" altLang="zh-CN" sz="4800" dirty="0" err="1">
                <a:solidFill>
                  <a:schemeClr val="bg1"/>
                </a:solidFill>
                <a:latin typeface="思源黑体 CN Medium" panose="020B0600000000000000" pitchFamily="34" charset="-122"/>
                <a:ea typeface="思源黑体 CN Medium" panose="020B0600000000000000" pitchFamily="34" charset="-122"/>
              </a:rPr>
              <a:t>SQLi</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742160" y="2910122"/>
            <a:ext cx="2185768" cy="400110"/>
            <a:chOff x="8641357" y="2145519"/>
            <a:chExt cx="2595792" cy="400204"/>
          </a:xfrm>
        </p:grpSpPr>
        <p:sp>
          <p:nvSpPr>
            <p:cNvPr id="10"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bg1"/>
            </a:solidFill>
            <a:ln>
              <a:solidFill>
                <a:schemeClr val="bg1"/>
              </a:solidFill>
            </a:ln>
          </p:spPr>
          <p:txBody>
            <a:bodyPr vert="horz" wrap="square" lIns="91419" tIns="45709" rIns="91419" bIns="45709" numCol="1" anchor="t" anchorCtr="0" compatLnSpc="1"/>
            <a:lstStyle/>
            <a:p>
              <a:endParaRPr lang="zh-CN" altLang="en-US">
                <a:solidFill>
                  <a:schemeClr val="bg1"/>
                </a:solidFill>
              </a:endParaRPr>
            </a:p>
          </p:txBody>
        </p:sp>
        <p:sp>
          <p:nvSpPr>
            <p:cNvPr id="11" name="TextBox 82"/>
            <p:cNvSpPr txBox="1"/>
            <p:nvPr/>
          </p:nvSpPr>
          <p:spPr>
            <a:xfrm>
              <a:off x="8759844" y="2145519"/>
              <a:ext cx="2477305" cy="400204"/>
            </a:xfrm>
            <a:prstGeom prst="rect">
              <a:avLst/>
            </a:prstGeom>
            <a:noFill/>
          </p:spPr>
          <p:txBody>
            <a:bodyPr wrap="square" rtlCol="0">
              <a:spAutoFit/>
            </a:bodyPr>
            <a:lstStyle/>
            <a:p>
              <a:r>
                <a:rPr lang="zh-CN" altLang="en-US" sz="2000">
                  <a:solidFill>
                    <a:schemeClr val="bg1"/>
                  </a:solidFill>
                  <a:latin typeface="微软雅黑" pitchFamily="34" charset="-122"/>
                  <a:ea typeface="微软雅黑" pitchFamily="34" charset="-122"/>
                </a:rPr>
                <a:t>注入点存在于？</a:t>
              </a:r>
              <a:endParaRPr lang="zh-CN" altLang="zh-CN" sz="2000" dirty="0">
                <a:solidFill>
                  <a:schemeClr val="bg1"/>
                </a:solidFill>
                <a:latin typeface="微软雅黑" pitchFamily="34" charset="-122"/>
                <a:ea typeface="微软雅黑" pitchFamily="34" charset="-122"/>
              </a:endParaRPr>
            </a:p>
          </p:txBody>
        </p:sp>
      </p:grpSp>
      <p:sp>
        <p:nvSpPr>
          <p:cNvPr id="32" name="TextBox 1"/>
          <p:cNvSpPr txBox="1"/>
          <p:nvPr/>
        </p:nvSpPr>
        <p:spPr>
          <a:xfrm>
            <a:off x="6204680" y="1862077"/>
            <a:ext cx="2278125" cy="954107"/>
          </a:xfrm>
          <a:prstGeom prst="rect">
            <a:avLst/>
          </a:prstGeom>
          <a:noFill/>
          <a:ln w="19050">
            <a:solidFill>
              <a:schemeClr val="bg1"/>
            </a:solidFill>
          </a:ln>
        </p:spPr>
        <p:txBody>
          <a:bodyPr wrap="square" rtlCol="0">
            <a:spAutoFit/>
          </a:bodyPr>
          <a:lstStyle>
            <a:defPPr>
              <a:defRPr lang="zh-CN"/>
            </a:defPPr>
            <a:lvl1pPr algn="ctr">
              <a:defRPr sz="3000">
                <a:solidFill>
                  <a:srgbClr val="FF0000"/>
                </a:solidFill>
                <a:effectLst>
                  <a:innerShdw blurRad="63500" dist="38100" dir="13500000">
                    <a:prstClr val="black">
                      <a:alpha val="50000"/>
                    </a:prstClr>
                  </a:innerShdw>
                </a:effectLst>
                <a:latin typeface="微软雅黑" pitchFamily="34" charset="-122"/>
                <a:ea typeface="微软雅黑" pitchFamily="34" charset="-122"/>
              </a:defRPr>
            </a:lvl1pPr>
          </a:lstStyle>
          <a:p>
            <a:r>
              <a:rPr lang="zh-CN" altLang="en-US" sz="2800" dirty="0">
                <a:solidFill>
                  <a:schemeClr val="bg1"/>
                </a:solidFill>
              </a:rPr>
              <a:t>目录名、文件名</a:t>
            </a:r>
            <a:r>
              <a:rPr lang="en-US" altLang="zh-CN" sz="2800" dirty="0">
                <a:solidFill>
                  <a:schemeClr val="bg1"/>
                </a:solidFill>
              </a:rPr>
              <a:t>…</a:t>
            </a:r>
          </a:p>
        </p:txBody>
      </p:sp>
      <p:cxnSp>
        <p:nvCxnSpPr>
          <p:cNvPr id="33" name="直接连接符 32"/>
          <p:cNvCxnSpPr/>
          <p:nvPr/>
        </p:nvCxnSpPr>
        <p:spPr>
          <a:xfrm flipH="1" flipV="1">
            <a:off x="5425441" y="3383281"/>
            <a:ext cx="1194434" cy="741044"/>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6553999" y="3641564"/>
            <a:ext cx="1505456" cy="1505456"/>
            <a:chOff x="3482674" y="1701602"/>
            <a:chExt cx="1990331" cy="1990331"/>
          </a:xfrm>
          <a:noFill/>
        </p:grpSpPr>
        <p:sp>
          <p:nvSpPr>
            <p:cNvPr id="35" name="椭圆 34"/>
            <p:cNvSpPr/>
            <p:nvPr/>
          </p:nvSpPr>
          <p:spPr bwMode="auto">
            <a:xfrm>
              <a:off x="3482674" y="1701602"/>
              <a:ext cx="1990331" cy="1990331"/>
            </a:xfrm>
            <a:prstGeom prst="ellipse">
              <a:avLst/>
            </a:prstGeom>
            <a:grpFill/>
            <a:ln w="19050">
              <a:solidFill>
                <a:schemeClr val="bg1"/>
              </a:solidFill>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sz="1600"/>
            </a:p>
          </p:txBody>
        </p:sp>
        <p:sp>
          <p:nvSpPr>
            <p:cNvPr id="36" name="椭圆 35"/>
            <p:cNvSpPr/>
            <p:nvPr/>
          </p:nvSpPr>
          <p:spPr bwMode="auto">
            <a:xfrm>
              <a:off x="3529668" y="1731922"/>
              <a:ext cx="1896348" cy="1896347"/>
            </a:xfrm>
            <a:prstGeom prst="ellipse">
              <a:avLst/>
            </a:prstGeom>
            <a:grpFill/>
            <a:ln w="19050">
              <a:solidFill>
                <a:schemeClr val="bg1"/>
              </a:solidFill>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sz="1600"/>
            </a:p>
          </p:txBody>
        </p:sp>
      </p:grpSp>
      <p:sp>
        <p:nvSpPr>
          <p:cNvPr id="37" name="TextBox 92"/>
          <p:cNvSpPr txBox="1"/>
          <p:nvPr/>
        </p:nvSpPr>
        <p:spPr>
          <a:xfrm>
            <a:off x="6442182" y="4172395"/>
            <a:ext cx="1798540" cy="461665"/>
          </a:xfrm>
          <a:prstGeom prst="rect">
            <a:avLst/>
          </a:prstGeom>
          <a:noFill/>
          <a:ln w="19050">
            <a:solidFill>
              <a:schemeClr val="bg1"/>
            </a:solidFill>
          </a:ln>
        </p:spPr>
        <p:txBody>
          <a:bodyPr wrap="square" rtlCol="0">
            <a:spAutoFit/>
          </a:bodyPr>
          <a:lstStyle>
            <a:defPPr>
              <a:defRPr lang="zh-CN"/>
            </a:defPPr>
            <a:lvl1pPr algn="ctr">
              <a:defRPr sz="3000">
                <a:solidFill>
                  <a:srgbClr val="FF0000"/>
                </a:solidFill>
                <a:effectLst>
                  <a:innerShdw blurRad="63500" dist="38100" dir="13500000">
                    <a:prstClr val="black">
                      <a:alpha val="50000"/>
                    </a:prstClr>
                  </a:innerShdw>
                </a:effectLst>
                <a:latin typeface="微软雅黑" pitchFamily="34" charset="-122"/>
                <a:ea typeface="微软雅黑" pitchFamily="34" charset="-122"/>
              </a:defRPr>
            </a:lvl1pPr>
          </a:lstStyle>
          <a:p>
            <a:r>
              <a:rPr lang="zh-CN" altLang="en-US" sz="2400" dirty="0">
                <a:solidFill>
                  <a:schemeClr val="bg1"/>
                </a:solidFill>
              </a:rPr>
              <a:t>参数值</a:t>
            </a:r>
            <a:endParaRPr lang="en-US" altLang="zh-CN" sz="2400" dirty="0">
              <a:solidFill>
                <a:schemeClr val="bg1"/>
              </a:solidFill>
            </a:endParaRPr>
          </a:p>
        </p:txBody>
      </p:sp>
      <p:cxnSp>
        <p:nvCxnSpPr>
          <p:cNvPr id="38" name="直接连接符 37"/>
          <p:cNvCxnSpPr/>
          <p:nvPr/>
        </p:nvCxnSpPr>
        <p:spPr>
          <a:xfrm flipH="1">
            <a:off x="8029575" y="3743325"/>
            <a:ext cx="1281115" cy="49530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3821558" y="1798205"/>
            <a:ext cx="1850317" cy="1850317"/>
            <a:chOff x="3482674" y="1701602"/>
            <a:chExt cx="1990331" cy="1990331"/>
          </a:xfrm>
          <a:noFill/>
        </p:grpSpPr>
        <p:sp>
          <p:nvSpPr>
            <p:cNvPr id="40" name="椭圆 39"/>
            <p:cNvSpPr/>
            <p:nvPr/>
          </p:nvSpPr>
          <p:spPr bwMode="auto">
            <a:xfrm>
              <a:off x="3482674" y="1701602"/>
              <a:ext cx="1990331" cy="1990331"/>
            </a:xfrm>
            <a:prstGeom prst="ellipse">
              <a:avLst/>
            </a:prstGeom>
            <a:grpFill/>
            <a:ln w="19050">
              <a:solidFill>
                <a:schemeClr val="bg1"/>
              </a:solidFill>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sz="1600"/>
            </a:p>
          </p:txBody>
        </p:sp>
        <p:sp>
          <p:nvSpPr>
            <p:cNvPr id="41" name="椭圆 40"/>
            <p:cNvSpPr/>
            <p:nvPr/>
          </p:nvSpPr>
          <p:spPr bwMode="auto">
            <a:xfrm>
              <a:off x="3529667" y="1731921"/>
              <a:ext cx="1896347" cy="1896347"/>
            </a:xfrm>
            <a:prstGeom prst="ellipse">
              <a:avLst/>
            </a:prstGeom>
            <a:grpFill/>
            <a:ln w="19050">
              <a:solidFill>
                <a:schemeClr val="bg1"/>
              </a:solidFill>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sz="1600"/>
            </a:p>
          </p:txBody>
        </p:sp>
      </p:grpSp>
      <p:sp>
        <p:nvSpPr>
          <p:cNvPr id="42" name="TextBox 91"/>
          <p:cNvSpPr txBox="1"/>
          <p:nvPr/>
        </p:nvSpPr>
        <p:spPr>
          <a:xfrm>
            <a:off x="3919772" y="2475341"/>
            <a:ext cx="1640567" cy="492314"/>
          </a:xfrm>
          <a:prstGeom prst="rect">
            <a:avLst/>
          </a:prstGeom>
          <a:noFill/>
          <a:ln w="19050">
            <a:solidFill>
              <a:schemeClr val="bg1"/>
            </a:solidFill>
          </a:ln>
        </p:spPr>
        <p:txBody>
          <a:bodyPr wrap="square" rtlCol="0">
            <a:spAutoFit/>
          </a:bodyPr>
          <a:lstStyle>
            <a:defPPr>
              <a:defRPr lang="zh-CN"/>
            </a:defPPr>
            <a:lvl1pPr algn="ctr">
              <a:defRPr sz="4000">
                <a:solidFill>
                  <a:srgbClr val="FF0000"/>
                </a:solidFill>
                <a:effectLst>
                  <a:innerShdw blurRad="63500" dist="38100" dir="13500000">
                    <a:prstClr val="black">
                      <a:alpha val="50000"/>
                    </a:prstClr>
                  </a:innerShdw>
                </a:effectLst>
                <a:latin typeface="微软雅黑" pitchFamily="34" charset="-122"/>
                <a:ea typeface="微软雅黑" pitchFamily="34" charset="-122"/>
              </a:defRPr>
            </a:lvl1pPr>
          </a:lstStyle>
          <a:p>
            <a:r>
              <a:rPr lang="zh-CN" altLang="en-US" sz="2600" dirty="0">
                <a:solidFill>
                  <a:schemeClr val="bg1"/>
                </a:solidFill>
              </a:rPr>
              <a:t>参数名字</a:t>
            </a:r>
          </a:p>
        </p:txBody>
      </p:sp>
      <p:cxnSp>
        <p:nvCxnSpPr>
          <p:cNvPr id="43" name="直接连接符 42"/>
          <p:cNvCxnSpPr/>
          <p:nvPr/>
        </p:nvCxnSpPr>
        <p:spPr>
          <a:xfrm flipH="1" flipV="1">
            <a:off x="8355460" y="2723363"/>
            <a:ext cx="683765" cy="19605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9007118" y="2205318"/>
            <a:ext cx="1706914" cy="1706914"/>
            <a:chOff x="3482674" y="1701602"/>
            <a:chExt cx="1990331" cy="1990331"/>
          </a:xfrm>
          <a:noFill/>
        </p:grpSpPr>
        <p:sp>
          <p:nvSpPr>
            <p:cNvPr id="45" name="椭圆 44"/>
            <p:cNvSpPr/>
            <p:nvPr/>
          </p:nvSpPr>
          <p:spPr bwMode="auto">
            <a:xfrm>
              <a:off x="3482674" y="1701602"/>
              <a:ext cx="1990331" cy="1990331"/>
            </a:xfrm>
            <a:prstGeom prst="ellipse">
              <a:avLst/>
            </a:prstGeom>
            <a:grpFill/>
            <a:ln w="19050">
              <a:solidFill>
                <a:schemeClr val="bg1"/>
              </a:solidFill>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sz="1600"/>
            </a:p>
          </p:txBody>
        </p:sp>
        <p:sp>
          <p:nvSpPr>
            <p:cNvPr id="46" name="椭圆 45"/>
            <p:cNvSpPr/>
            <p:nvPr/>
          </p:nvSpPr>
          <p:spPr bwMode="auto">
            <a:xfrm>
              <a:off x="3529667" y="1731921"/>
              <a:ext cx="1896347" cy="1896347"/>
            </a:xfrm>
            <a:prstGeom prst="ellipse">
              <a:avLst/>
            </a:prstGeom>
            <a:grpFill/>
            <a:ln w="19050">
              <a:solidFill>
                <a:schemeClr val="bg1"/>
              </a:solidFill>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sz="1600"/>
            </a:p>
          </p:txBody>
        </p:sp>
      </p:grpSp>
      <p:sp>
        <p:nvSpPr>
          <p:cNvPr id="47" name="TextBox 93"/>
          <p:cNvSpPr txBox="1"/>
          <p:nvPr/>
        </p:nvSpPr>
        <p:spPr>
          <a:xfrm>
            <a:off x="9023819" y="2872292"/>
            <a:ext cx="1748088" cy="461665"/>
          </a:xfrm>
          <a:prstGeom prst="rect">
            <a:avLst/>
          </a:prstGeom>
          <a:noFill/>
          <a:ln w="19050">
            <a:solidFill>
              <a:schemeClr val="bg1"/>
            </a:solidFill>
          </a:ln>
        </p:spPr>
        <p:txBody>
          <a:bodyPr wrap="square" rtlCol="0">
            <a:spAutoFit/>
          </a:bodyPr>
          <a:lstStyle>
            <a:defPPr>
              <a:defRPr lang="zh-CN"/>
            </a:defPPr>
            <a:lvl1pPr algn="ctr">
              <a:defRPr sz="3000">
                <a:solidFill>
                  <a:srgbClr val="FF0000"/>
                </a:solidFill>
                <a:effectLst>
                  <a:innerShdw blurRad="63500" dist="38100" dir="13500000">
                    <a:prstClr val="black">
                      <a:alpha val="50000"/>
                    </a:prstClr>
                  </a:innerShdw>
                </a:effectLst>
                <a:latin typeface="微软雅黑" pitchFamily="34" charset="-122"/>
                <a:ea typeface="微软雅黑" pitchFamily="34" charset="-122"/>
              </a:defRPr>
            </a:lvl1pPr>
          </a:lstStyle>
          <a:p>
            <a:r>
              <a:rPr lang="en-US" altLang="zh-CN" sz="2400" dirty="0">
                <a:solidFill>
                  <a:schemeClr val="bg1"/>
                </a:solidFill>
              </a:rPr>
              <a:t>COOKIE</a:t>
            </a:r>
            <a:endParaRPr lang="zh-CN" altLang="en-US" sz="2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9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randombar(horizontal)">
                                      <p:cBhvr>
                                        <p:cTn id="14" dur="500"/>
                                        <p:tgtEl>
                                          <p:spTgt spid="32"/>
                                        </p:tgtEl>
                                      </p:cBhvr>
                                    </p:animEffect>
                                  </p:childTnLst>
                                </p:cTn>
                              </p:par>
                            </p:childTnLst>
                          </p:cTn>
                        </p:par>
                        <p:par>
                          <p:cTn id="15" fill="hold">
                            <p:stCondLst>
                              <p:cond delay="1000"/>
                            </p:stCondLst>
                            <p:childTnLst>
                              <p:par>
                                <p:cTn id="16" presetID="55" presetClass="entr" presetSubtype="0" fill="hold" nodeType="afterEffect">
                                  <p:stCondLst>
                                    <p:cond delay="0"/>
                                  </p:stCondLst>
                                  <p:childTnLst>
                                    <p:set>
                                      <p:cBhvr>
                                        <p:cTn id="17" dur="1" fill="hold">
                                          <p:stCondLst>
                                            <p:cond delay="0"/>
                                          </p:stCondLst>
                                        </p:cTn>
                                        <p:tgtEl>
                                          <p:spTgt spid="43"/>
                                        </p:tgtEl>
                                        <p:attrNameLst>
                                          <p:attrName>style.visibility</p:attrName>
                                        </p:attrNameLst>
                                      </p:cBhvr>
                                      <p:to>
                                        <p:strVal val="visible"/>
                                      </p:to>
                                    </p:set>
                                    <p:anim calcmode="lin" valueType="num">
                                      <p:cBhvr>
                                        <p:cTn id="18" dur="500" fill="hold"/>
                                        <p:tgtEl>
                                          <p:spTgt spid="43"/>
                                        </p:tgtEl>
                                        <p:attrNameLst>
                                          <p:attrName>ppt_w</p:attrName>
                                        </p:attrNameLst>
                                      </p:cBhvr>
                                      <p:tavLst>
                                        <p:tav tm="0">
                                          <p:val>
                                            <p:strVal val="#ppt_w*0.70"/>
                                          </p:val>
                                        </p:tav>
                                        <p:tav tm="100000">
                                          <p:val>
                                            <p:strVal val="#ppt_w"/>
                                          </p:val>
                                        </p:tav>
                                      </p:tavLst>
                                    </p:anim>
                                    <p:anim calcmode="lin" valueType="num">
                                      <p:cBhvr>
                                        <p:cTn id="19" dur="500" fill="hold"/>
                                        <p:tgtEl>
                                          <p:spTgt spid="43"/>
                                        </p:tgtEl>
                                        <p:attrNameLst>
                                          <p:attrName>ppt_h</p:attrName>
                                        </p:attrNameLst>
                                      </p:cBhvr>
                                      <p:tavLst>
                                        <p:tav tm="0">
                                          <p:val>
                                            <p:strVal val="#ppt_h"/>
                                          </p:val>
                                        </p:tav>
                                        <p:tav tm="100000">
                                          <p:val>
                                            <p:strVal val="#ppt_h"/>
                                          </p:val>
                                        </p:tav>
                                      </p:tavLst>
                                    </p:anim>
                                    <p:animEffect transition="in" filter="fade">
                                      <p:cBhvr>
                                        <p:cTn id="20" dur="500"/>
                                        <p:tgtEl>
                                          <p:spTgt spid="43"/>
                                        </p:tgtEl>
                                      </p:cBhvr>
                                    </p:animEffect>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anim calcmode="lin" valueType="num">
                                      <p:cBhvr>
                                        <p:cTn id="25" dur="500" fill="hold"/>
                                        <p:tgtEl>
                                          <p:spTgt spid="44"/>
                                        </p:tgtEl>
                                        <p:attrNameLst>
                                          <p:attrName>ppt_x</p:attrName>
                                        </p:attrNameLst>
                                      </p:cBhvr>
                                      <p:tavLst>
                                        <p:tav tm="0">
                                          <p:val>
                                            <p:strVal val="#ppt_x"/>
                                          </p:val>
                                        </p:tav>
                                        <p:tav tm="100000">
                                          <p:val>
                                            <p:strVal val="#ppt_x"/>
                                          </p:val>
                                        </p:tav>
                                      </p:tavLst>
                                    </p:anim>
                                    <p:anim calcmode="lin" valueType="num">
                                      <p:cBhvr>
                                        <p:cTn id="26" dur="500" fill="hold"/>
                                        <p:tgtEl>
                                          <p:spTgt spid="44"/>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14" presetClass="entr" presetSubtype="10" fill="hold" grpId="0" nodeType="after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randombar(horizontal)">
                                      <p:cBhvr>
                                        <p:cTn id="30" dur="500"/>
                                        <p:tgtEl>
                                          <p:spTgt spid="47"/>
                                        </p:tgtEl>
                                      </p:cBhvr>
                                    </p:animEffect>
                                  </p:childTnLst>
                                </p:cTn>
                              </p:par>
                              <p:par>
                                <p:cTn id="31" presetID="55"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 calcmode="lin" valueType="num">
                                      <p:cBhvr>
                                        <p:cTn id="33" dur="500" fill="hold"/>
                                        <p:tgtEl>
                                          <p:spTgt spid="38"/>
                                        </p:tgtEl>
                                        <p:attrNameLst>
                                          <p:attrName>ppt_w</p:attrName>
                                        </p:attrNameLst>
                                      </p:cBhvr>
                                      <p:tavLst>
                                        <p:tav tm="0">
                                          <p:val>
                                            <p:strVal val="#ppt_w*0.70"/>
                                          </p:val>
                                        </p:tav>
                                        <p:tav tm="100000">
                                          <p:val>
                                            <p:strVal val="#ppt_w"/>
                                          </p:val>
                                        </p:tav>
                                      </p:tavLst>
                                    </p:anim>
                                    <p:anim calcmode="lin" valueType="num">
                                      <p:cBhvr>
                                        <p:cTn id="34" dur="500" fill="hold"/>
                                        <p:tgtEl>
                                          <p:spTgt spid="38"/>
                                        </p:tgtEl>
                                        <p:attrNameLst>
                                          <p:attrName>ppt_h</p:attrName>
                                        </p:attrNameLst>
                                      </p:cBhvr>
                                      <p:tavLst>
                                        <p:tav tm="0">
                                          <p:val>
                                            <p:strVal val="#ppt_h"/>
                                          </p:val>
                                        </p:tav>
                                        <p:tav tm="100000">
                                          <p:val>
                                            <p:strVal val="#ppt_h"/>
                                          </p:val>
                                        </p:tav>
                                      </p:tavLst>
                                    </p:anim>
                                    <p:animEffect transition="in" filter="fade">
                                      <p:cBhvr>
                                        <p:cTn id="35" dur="500"/>
                                        <p:tgtEl>
                                          <p:spTgt spid="38"/>
                                        </p:tgtEl>
                                      </p:cBhvr>
                                    </p:animEffect>
                                  </p:childTnLst>
                                </p:cTn>
                              </p:par>
                            </p:childTnLst>
                          </p:cTn>
                        </p:par>
                        <p:par>
                          <p:cTn id="36" fill="hold">
                            <p:stCondLst>
                              <p:cond delay="2500"/>
                            </p:stCondLst>
                            <p:childTnLst>
                              <p:par>
                                <p:cTn id="37" presetID="42" presetClass="entr" presetSubtype="0"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anim calcmode="lin" valueType="num">
                                      <p:cBhvr>
                                        <p:cTn id="40" dur="500" fill="hold"/>
                                        <p:tgtEl>
                                          <p:spTgt spid="34"/>
                                        </p:tgtEl>
                                        <p:attrNameLst>
                                          <p:attrName>ppt_x</p:attrName>
                                        </p:attrNameLst>
                                      </p:cBhvr>
                                      <p:tavLst>
                                        <p:tav tm="0">
                                          <p:val>
                                            <p:strVal val="#ppt_x"/>
                                          </p:val>
                                        </p:tav>
                                        <p:tav tm="100000">
                                          <p:val>
                                            <p:strVal val="#ppt_x"/>
                                          </p:val>
                                        </p:tav>
                                      </p:tavLst>
                                    </p:anim>
                                    <p:anim calcmode="lin" valueType="num">
                                      <p:cBhvr>
                                        <p:cTn id="41" dur="500" fill="hold"/>
                                        <p:tgtEl>
                                          <p:spTgt spid="34"/>
                                        </p:tgtEl>
                                        <p:attrNameLst>
                                          <p:attrName>ppt_y</p:attrName>
                                        </p:attrNameLst>
                                      </p:cBhvr>
                                      <p:tavLst>
                                        <p:tav tm="0">
                                          <p:val>
                                            <p:strVal val="#ppt_y+.1"/>
                                          </p:val>
                                        </p:tav>
                                        <p:tav tm="100000">
                                          <p:val>
                                            <p:strVal val="#ppt_y"/>
                                          </p:val>
                                        </p:tav>
                                      </p:tavLst>
                                    </p:anim>
                                  </p:childTnLst>
                                </p:cTn>
                              </p:par>
                            </p:childTnLst>
                          </p:cTn>
                        </p:par>
                        <p:par>
                          <p:cTn id="42" fill="hold">
                            <p:stCondLst>
                              <p:cond delay="3000"/>
                            </p:stCondLst>
                            <p:childTnLst>
                              <p:par>
                                <p:cTn id="43" presetID="14" presetClass="entr" presetSubtype="10" fill="hold" grpId="0" nodeType="after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randombar(horizontal)">
                                      <p:cBhvr>
                                        <p:cTn id="45" dur="500"/>
                                        <p:tgtEl>
                                          <p:spTgt spid="37"/>
                                        </p:tgtEl>
                                      </p:cBhvr>
                                    </p:animEffect>
                                  </p:childTnLst>
                                </p:cTn>
                              </p:par>
                              <p:par>
                                <p:cTn id="46" presetID="55"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p:cTn id="48" dur="500" fill="hold"/>
                                        <p:tgtEl>
                                          <p:spTgt spid="33"/>
                                        </p:tgtEl>
                                        <p:attrNameLst>
                                          <p:attrName>ppt_w</p:attrName>
                                        </p:attrNameLst>
                                      </p:cBhvr>
                                      <p:tavLst>
                                        <p:tav tm="0">
                                          <p:val>
                                            <p:strVal val="#ppt_w*0.70"/>
                                          </p:val>
                                        </p:tav>
                                        <p:tav tm="100000">
                                          <p:val>
                                            <p:strVal val="#ppt_w"/>
                                          </p:val>
                                        </p:tav>
                                      </p:tavLst>
                                    </p:anim>
                                    <p:anim calcmode="lin" valueType="num">
                                      <p:cBhvr>
                                        <p:cTn id="49" dur="500" fill="hold"/>
                                        <p:tgtEl>
                                          <p:spTgt spid="33"/>
                                        </p:tgtEl>
                                        <p:attrNameLst>
                                          <p:attrName>ppt_h</p:attrName>
                                        </p:attrNameLst>
                                      </p:cBhvr>
                                      <p:tavLst>
                                        <p:tav tm="0">
                                          <p:val>
                                            <p:strVal val="#ppt_h"/>
                                          </p:val>
                                        </p:tav>
                                        <p:tav tm="100000">
                                          <p:val>
                                            <p:strVal val="#ppt_h"/>
                                          </p:val>
                                        </p:tav>
                                      </p:tavLst>
                                    </p:anim>
                                    <p:animEffect transition="in" filter="fade">
                                      <p:cBhvr>
                                        <p:cTn id="50" dur="500"/>
                                        <p:tgtEl>
                                          <p:spTgt spid="33"/>
                                        </p:tgtEl>
                                      </p:cBhvr>
                                    </p:animEffect>
                                  </p:childTnLst>
                                </p:cTn>
                              </p:par>
                            </p:childTnLst>
                          </p:cTn>
                        </p:par>
                        <p:par>
                          <p:cTn id="51" fill="hold">
                            <p:stCondLst>
                              <p:cond delay="3500"/>
                            </p:stCondLst>
                            <p:childTnLst>
                              <p:par>
                                <p:cTn id="52" presetID="42" presetClass="entr" presetSubtype="0" fill="hold"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anim calcmode="lin" valueType="num">
                                      <p:cBhvr>
                                        <p:cTn id="55" dur="500" fill="hold"/>
                                        <p:tgtEl>
                                          <p:spTgt spid="39"/>
                                        </p:tgtEl>
                                        <p:attrNameLst>
                                          <p:attrName>ppt_x</p:attrName>
                                        </p:attrNameLst>
                                      </p:cBhvr>
                                      <p:tavLst>
                                        <p:tav tm="0">
                                          <p:val>
                                            <p:strVal val="#ppt_x"/>
                                          </p:val>
                                        </p:tav>
                                        <p:tav tm="100000">
                                          <p:val>
                                            <p:strVal val="#ppt_x"/>
                                          </p:val>
                                        </p:tav>
                                      </p:tavLst>
                                    </p:anim>
                                    <p:anim calcmode="lin" valueType="num">
                                      <p:cBhvr>
                                        <p:cTn id="56" dur="500" fill="hold"/>
                                        <p:tgtEl>
                                          <p:spTgt spid="39"/>
                                        </p:tgtEl>
                                        <p:attrNameLst>
                                          <p:attrName>ppt_y</p:attrName>
                                        </p:attrNameLst>
                                      </p:cBhvr>
                                      <p:tavLst>
                                        <p:tav tm="0">
                                          <p:val>
                                            <p:strVal val="#ppt_y+.1"/>
                                          </p:val>
                                        </p:tav>
                                        <p:tav tm="100000">
                                          <p:val>
                                            <p:strVal val="#ppt_y"/>
                                          </p:val>
                                        </p:tav>
                                      </p:tavLst>
                                    </p:anim>
                                  </p:childTnLst>
                                </p:cTn>
                              </p:par>
                            </p:childTnLst>
                          </p:cTn>
                        </p:par>
                        <p:par>
                          <p:cTn id="57" fill="hold">
                            <p:stCondLst>
                              <p:cond delay="4000"/>
                            </p:stCondLst>
                            <p:childTnLst>
                              <p:par>
                                <p:cTn id="58" presetID="14" presetClass="entr" presetSubtype="10"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randombar(horizontal)">
                                      <p:cBhvr>
                                        <p:cTn id="6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7" grpId="0" animBg="1"/>
      <p:bldP spid="42" grpId="0" animBg="1"/>
      <p:bldP spid="4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742160" y="2910123"/>
            <a:ext cx="2813840" cy="707886"/>
            <a:chOff x="8641357" y="2145519"/>
            <a:chExt cx="2595792" cy="708052"/>
          </a:xfrm>
        </p:grpSpPr>
        <p:sp>
          <p:nvSpPr>
            <p:cNvPr id="10"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bg1"/>
            </a:solidFill>
            <a:ln>
              <a:solidFill>
                <a:schemeClr val="bg1"/>
              </a:solidFill>
            </a:ln>
          </p:spPr>
          <p:txBody>
            <a:bodyPr vert="horz" wrap="square" lIns="91419" tIns="45709" rIns="91419" bIns="45709" numCol="1" anchor="t" anchorCtr="0" compatLnSpc="1"/>
            <a:lstStyle/>
            <a:p>
              <a:endParaRPr lang="zh-CN" altLang="en-US">
                <a:solidFill>
                  <a:schemeClr val="bg1"/>
                </a:solidFill>
              </a:endParaRPr>
            </a:p>
          </p:txBody>
        </p:sp>
        <p:sp>
          <p:nvSpPr>
            <p:cNvPr id="11" name="TextBox 82"/>
            <p:cNvSpPr txBox="1"/>
            <p:nvPr/>
          </p:nvSpPr>
          <p:spPr>
            <a:xfrm>
              <a:off x="8759844" y="2145519"/>
              <a:ext cx="2477305" cy="708052"/>
            </a:xfrm>
            <a:prstGeom prst="rect">
              <a:avLst/>
            </a:prstGeom>
            <a:noFill/>
          </p:spPr>
          <p:txBody>
            <a:bodyPr wrap="square" rtlCol="0">
              <a:spAutoFit/>
            </a:bodyPr>
            <a:lstStyle/>
            <a:p>
              <a:r>
                <a:rPr lang="zh-CN" altLang="en-US" sz="2000">
                  <a:solidFill>
                    <a:schemeClr val="bg1"/>
                  </a:solidFill>
                  <a:latin typeface="微软雅黑" pitchFamily="34" charset="-122"/>
                  <a:ea typeface="微软雅黑" pitchFamily="34" charset="-122"/>
                </a:rPr>
                <a:t>做个安静的脚本小子</a:t>
              </a:r>
              <a:r>
                <a:rPr lang="en-US" altLang="zh-CN" sz="2000">
                  <a:solidFill>
                    <a:schemeClr val="bg1"/>
                  </a:solidFill>
                  <a:latin typeface="微软雅黑" pitchFamily="34" charset="-122"/>
                  <a:ea typeface="微软雅黑" pitchFamily="34" charset="-122"/>
                </a:rPr>
                <a:t>~</a:t>
              </a:r>
              <a:endParaRPr lang="zh-CN" altLang="zh-CN" sz="2000" dirty="0">
                <a:solidFill>
                  <a:schemeClr val="bg1"/>
                </a:solidFill>
                <a:latin typeface="微软雅黑" pitchFamily="34" charset="-122"/>
                <a:ea typeface="微软雅黑" pitchFamily="34" charset="-122"/>
              </a:endParaRPr>
            </a:p>
          </p:txBody>
        </p:sp>
      </p:grpSp>
      <p:pic>
        <p:nvPicPr>
          <p:cNvPr id="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9684" y="842591"/>
            <a:ext cx="5088296" cy="21310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图片 1"/>
          <p:cNvPicPr>
            <a:picLocks noChangeAspect="1"/>
          </p:cNvPicPr>
          <p:nvPr/>
        </p:nvPicPr>
        <p:blipFill>
          <a:blip r:embed="rId3"/>
          <a:stretch>
            <a:fillRect/>
          </a:stretch>
        </p:blipFill>
        <p:spPr>
          <a:xfrm>
            <a:off x="5210435" y="3465778"/>
            <a:ext cx="4146794" cy="2474609"/>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90"/>
                                          </p:val>
                                        </p:tav>
                                        <p:tav tm="100000">
                                          <p:val>
                                            <p:fltVal val="0"/>
                                          </p:val>
                                        </p:tav>
                                      </p:tavLst>
                                    </p:anim>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07761" y="1392885"/>
            <a:ext cx="1718681" cy="1931592"/>
          </a:xfrm>
          <a:prstGeom prst="rect">
            <a:avLst/>
          </a:prstGeom>
          <a:solidFill>
            <a:schemeClr val="accent1">
              <a:alpha val="16000"/>
            </a:schemeClr>
          </a:solidFill>
          <a:ln w="12700">
            <a:solidFill>
              <a:schemeClr val="bg1"/>
            </a:solidFill>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sz="1600">
              <a:solidFill>
                <a:schemeClr val="tx1"/>
              </a:solidFill>
            </a:endParaRPr>
          </a:p>
        </p:txBody>
      </p:sp>
      <p:grpSp>
        <p:nvGrpSpPr>
          <p:cNvPr id="5" name="组合 4"/>
          <p:cNvGrpSpPr/>
          <p:nvPr/>
        </p:nvGrpSpPr>
        <p:grpSpPr>
          <a:xfrm>
            <a:off x="4913864" y="1869440"/>
            <a:ext cx="2129842" cy="1098826"/>
            <a:chOff x="606366" y="2504607"/>
            <a:chExt cx="2130335" cy="1109366"/>
          </a:xfrm>
        </p:grpSpPr>
        <p:sp>
          <p:nvSpPr>
            <p:cNvPr id="6" name="Freeform 114"/>
            <p:cNvSpPr>
              <a:spLocks noEditPoints="1"/>
            </p:cNvSpPr>
            <p:nvPr/>
          </p:nvSpPr>
          <p:spPr bwMode="auto">
            <a:xfrm>
              <a:off x="1442987" y="2504607"/>
              <a:ext cx="443589" cy="590107"/>
            </a:xfrm>
            <a:custGeom>
              <a:avLst/>
              <a:gdLst>
                <a:gd name="T0" fmla="*/ 680 w 680"/>
                <a:gd name="T1" fmla="*/ 527 h 904"/>
                <a:gd name="T2" fmla="*/ 680 w 680"/>
                <a:gd name="T3" fmla="*/ 803 h 904"/>
                <a:gd name="T4" fmla="*/ 340 w 680"/>
                <a:gd name="T5" fmla="*/ 904 h 904"/>
                <a:gd name="T6" fmla="*/ 0 w 680"/>
                <a:gd name="T7" fmla="*/ 803 h 904"/>
                <a:gd name="T8" fmla="*/ 0 w 680"/>
                <a:gd name="T9" fmla="*/ 527 h 904"/>
                <a:gd name="T10" fmla="*/ 340 w 680"/>
                <a:gd name="T11" fmla="*/ 591 h 904"/>
                <a:gd name="T12" fmla="*/ 680 w 680"/>
                <a:gd name="T13" fmla="*/ 527 h 904"/>
                <a:gd name="T14" fmla="*/ 299 w 680"/>
                <a:gd name="T15" fmla="*/ 398 h 904"/>
                <a:gd name="T16" fmla="*/ 381 w 680"/>
                <a:gd name="T17" fmla="*/ 398 h 904"/>
                <a:gd name="T18" fmla="*/ 550 w 680"/>
                <a:gd name="T19" fmla="*/ 217 h 904"/>
                <a:gd name="T20" fmla="*/ 531 w 680"/>
                <a:gd name="T21" fmla="*/ 174 h 904"/>
                <a:gd name="T22" fmla="*/ 444 w 680"/>
                <a:gd name="T23" fmla="*/ 174 h 904"/>
                <a:gd name="T24" fmla="*/ 444 w 680"/>
                <a:gd name="T25" fmla="*/ 59 h 904"/>
                <a:gd name="T26" fmla="*/ 385 w 680"/>
                <a:gd name="T27" fmla="*/ 0 h 904"/>
                <a:gd name="T28" fmla="*/ 295 w 680"/>
                <a:gd name="T29" fmla="*/ 0 h 904"/>
                <a:gd name="T30" fmla="*/ 236 w 680"/>
                <a:gd name="T31" fmla="*/ 59 h 904"/>
                <a:gd name="T32" fmla="*/ 236 w 680"/>
                <a:gd name="T33" fmla="*/ 174 h 904"/>
                <a:gd name="T34" fmla="*/ 149 w 680"/>
                <a:gd name="T35" fmla="*/ 174 h 904"/>
                <a:gd name="T36" fmla="*/ 130 w 680"/>
                <a:gd name="T37" fmla="*/ 217 h 904"/>
                <a:gd name="T38" fmla="*/ 299 w 680"/>
                <a:gd name="T39" fmla="*/ 398 h 904"/>
                <a:gd name="T40" fmla="*/ 477 w 680"/>
                <a:gd name="T41" fmla="*/ 356 h 904"/>
                <a:gd name="T42" fmla="*/ 411 w 680"/>
                <a:gd name="T43" fmla="*/ 426 h 904"/>
                <a:gd name="T44" fmla="*/ 340 w 680"/>
                <a:gd name="T45" fmla="*/ 457 h 904"/>
                <a:gd name="T46" fmla="*/ 269 w 680"/>
                <a:gd name="T47" fmla="*/ 426 h 904"/>
                <a:gd name="T48" fmla="*/ 203 w 680"/>
                <a:gd name="T49" fmla="*/ 356 h 904"/>
                <a:gd name="T50" fmla="*/ 0 w 680"/>
                <a:gd name="T51" fmla="*/ 448 h 904"/>
                <a:gd name="T52" fmla="*/ 340 w 680"/>
                <a:gd name="T53" fmla="*/ 550 h 904"/>
                <a:gd name="T54" fmla="*/ 680 w 680"/>
                <a:gd name="T55" fmla="*/ 448 h 904"/>
                <a:gd name="T56" fmla="*/ 477 w 680"/>
                <a:gd name="T57" fmla="*/ 356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0" h="904">
                  <a:moveTo>
                    <a:pt x="680" y="527"/>
                  </a:moveTo>
                  <a:cubicBezTo>
                    <a:pt x="680" y="803"/>
                    <a:pt x="680" y="803"/>
                    <a:pt x="680" y="803"/>
                  </a:cubicBezTo>
                  <a:cubicBezTo>
                    <a:pt x="680" y="859"/>
                    <a:pt x="528" y="904"/>
                    <a:pt x="340" y="904"/>
                  </a:cubicBezTo>
                  <a:cubicBezTo>
                    <a:pt x="152" y="904"/>
                    <a:pt x="0" y="859"/>
                    <a:pt x="0" y="803"/>
                  </a:cubicBezTo>
                  <a:cubicBezTo>
                    <a:pt x="0" y="527"/>
                    <a:pt x="0" y="527"/>
                    <a:pt x="0" y="527"/>
                  </a:cubicBezTo>
                  <a:cubicBezTo>
                    <a:pt x="109" y="587"/>
                    <a:pt x="291" y="591"/>
                    <a:pt x="340" y="591"/>
                  </a:cubicBezTo>
                  <a:cubicBezTo>
                    <a:pt x="389" y="591"/>
                    <a:pt x="571" y="587"/>
                    <a:pt x="680" y="527"/>
                  </a:cubicBezTo>
                  <a:close/>
                  <a:moveTo>
                    <a:pt x="299" y="398"/>
                  </a:moveTo>
                  <a:cubicBezTo>
                    <a:pt x="322" y="422"/>
                    <a:pt x="358" y="422"/>
                    <a:pt x="381" y="398"/>
                  </a:cubicBezTo>
                  <a:cubicBezTo>
                    <a:pt x="550" y="217"/>
                    <a:pt x="550" y="217"/>
                    <a:pt x="550" y="217"/>
                  </a:cubicBezTo>
                  <a:cubicBezTo>
                    <a:pt x="572" y="194"/>
                    <a:pt x="564" y="174"/>
                    <a:pt x="531" y="174"/>
                  </a:cubicBezTo>
                  <a:cubicBezTo>
                    <a:pt x="444" y="174"/>
                    <a:pt x="444" y="174"/>
                    <a:pt x="444" y="174"/>
                  </a:cubicBezTo>
                  <a:cubicBezTo>
                    <a:pt x="444" y="59"/>
                    <a:pt x="444" y="59"/>
                    <a:pt x="444" y="59"/>
                  </a:cubicBezTo>
                  <a:cubicBezTo>
                    <a:pt x="444" y="27"/>
                    <a:pt x="417" y="0"/>
                    <a:pt x="385" y="0"/>
                  </a:cubicBezTo>
                  <a:cubicBezTo>
                    <a:pt x="295" y="0"/>
                    <a:pt x="295" y="0"/>
                    <a:pt x="295" y="0"/>
                  </a:cubicBezTo>
                  <a:cubicBezTo>
                    <a:pt x="263" y="0"/>
                    <a:pt x="236" y="27"/>
                    <a:pt x="236" y="59"/>
                  </a:cubicBezTo>
                  <a:cubicBezTo>
                    <a:pt x="236" y="174"/>
                    <a:pt x="236" y="174"/>
                    <a:pt x="236" y="174"/>
                  </a:cubicBezTo>
                  <a:cubicBezTo>
                    <a:pt x="149" y="174"/>
                    <a:pt x="149" y="174"/>
                    <a:pt x="149" y="174"/>
                  </a:cubicBezTo>
                  <a:cubicBezTo>
                    <a:pt x="116" y="174"/>
                    <a:pt x="108" y="194"/>
                    <a:pt x="130" y="217"/>
                  </a:cubicBezTo>
                  <a:lnTo>
                    <a:pt x="299" y="398"/>
                  </a:lnTo>
                  <a:close/>
                  <a:moveTo>
                    <a:pt x="477" y="356"/>
                  </a:moveTo>
                  <a:cubicBezTo>
                    <a:pt x="411" y="426"/>
                    <a:pt x="411" y="426"/>
                    <a:pt x="411" y="426"/>
                  </a:cubicBezTo>
                  <a:cubicBezTo>
                    <a:pt x="392" y="446"/>
                    <a:pt x="367" y="457"/>
                    <a:pt x="340" y="457"/>
                  </a:cubicBezTo>
                  <a:cubicBezTo>
                    <a:pt x="313" y="457"/>
                    <a:pt x="288" y="446"/>
                    <a:pt x="269" y="426"/>
                  </a:cubicBezTo>
                  <a:cubicBezTo>
                    <a:pt x="203" y="356"/>
                    <a:pt x="203" y="356"/>
                    <a:pt x="203" y="356"/>
                  </a:cubicBezTo>
                  <a:cubicBezTo>
                    <a:pt x="83" y="371"/>
                    <a:pt x="0" y="407"/>
                    <a:pt x="0" y="448"/>
                  </a:cubicBezTo>
                  <a:cubicBezTo>
                    <a:pt x="0" y="504"/>
                    <a:pt x="152" y="550"/>
                    <a:pt x="340" y="550"/>
                  </a:cubicBezTo>
                  <a:cubicBezTo>
                    <a:pt x="528" y="550"/>
                    <a:pt x="680" y="504"/>
                    <a:pt x="680" y="448"/>
                  </a:cubicBezTo>
                  <a:cubicBezTo>
                    <a:pt x="680" y="407"/>
                    <a:pt x="597" y="371"/>
                    <a:pt x="477" y="356"/>
                  </a:cubicBezTo>
                  <a:close/>
                </a:path>
              </a:pathLst>
            </a:custGeom>
            <a:solidFill>
              <a:schemeClr val="bg1"/>
            </a:solidFill>
            <a:ln>
              <a:solidFill>
                <a:schemeClr val="bg1"/>
              </a:solidFill>
            </a:ln>
          </p:spPr>
          <p:txBody>
            <a:bodyPr vert="horz" wrap="square" lIns="91410" tIns="45705" rIns="91410" bIns="45705" numCol="1" anchor="t" anchorCtr="0" compatLnSpc="1"/>
            <a:lstStyle/>
            <a:p>
              <a:pPr defTabSz="913765">
                <a:defRPr/>
              </a:pPr>
              <a:endParaRPr lang="en-US" kern="0" dirty="0">
                <a:solidFill>
                  <a:schemeClr val="bg1"/>
                </a:solidFill>
                <a:latin typeface="方正中等线简体" panose="03000509000000000000" pitchFamily="65" charset="-122"/>
                <a:ea typeface="方正中等线简体" panose="03000509000000000000" pitchFamily="65" charset="-122"/>
              </a:endParaRPr>
            </a:p>
          </p:txBody>
        </p:sp>
        <p:sp>
          <p:nvSpPr>
            <p:cNvPr id="7" name="文本框 32"/>
            <p:cNvSpPr txBox="1"/>
            <p:nvPr/>
          </p:nvSpPr>
          <p:spPr>
            <a:xfrm>
              <a:off x="606366" y="3213770"/>
              <a:ext cx="2130335" cy="400203"/>
            </a:xfrm>
            <a:prstGeom prst="rect">
              <a:avLst/>
            </a:prstGeom>
            <a:noFill/>
            <a:ln>
              <a:solidFill>
                <a:schemeClr val="bg1"/>
              </a:solidFill>
            </a:ln>
          </p:spPr>
          <p:txBody>
            <a:bodyPr wrap="square" rtlCol="0">
              <a:spAutoFit/>
            </a:bodyPr>
            <a:lstStyle>
              <a:defPPr>
                <a:defRPr lang="zh-CN"/>
              </a:defPPr>
              <a:lvl1pPr algn="ctr">
                <a:defRPr sz="2400">
                  <a:solidFill>
                    <a:srgbClr val="FF0000"/>
                  </a:solidFill>
                  <a:effectLst>
                    <a:innerShdw blurRad="63500" dist="38100" dir="13500000">
                      <a:prstClr val="black">
                        <a:alpha val="50000"/>
                      </a:prstClr>
                    </a:innerShdw>
                  </a:effectLst>
                  <a:latin typeface="微软雅黑" pitchFamily="34" charset="-122"/>
                  <a:ea typeface="微软雅黑" pitchFamily="34" charset="-122"/>
                </a:defRPr>
              </a:lvl1pPr>
            </a:lstStyle>
            <a:p>
              <a:r>
                <a:rPr lang="zh-CN" altLang="en-US" sz="2000" dirty="0">
                  <a:solidFill>
                    <a:schemeClr val="bg1"/>
                  </a:solidFill>
                </a:rPr>
                <a:t>语句是否执行</a:t>
              </a:r>
              <a:endParaRPr lang="en-US" altLang="zh-CN" sz="2000" dirty="0">
                <a:solidFill>
                  <a:schemeClr val="bg1"/>
                </a:solidFill>
              </a:endParaRPr>
            </a:p>
          </p:txBody>
        </p:sp>
      </p:grpSp>
      <p:grpSp>
        <p:nvGrpSpPr>
          <p:cNvPr id="8" name="组合 7"/>
          <p:cNvGrpSpPr/>
          <p:nvPr/>
        </p:nvGrpSpPr>
        <p:grpSpPr>
          <a:xfrm>
            <a:off x="1554986" y="3881110"/>
            <a:ext cx="1685644" cy="987529"/>
            <a:chOff x="8641357" y="2133650"/>
            <a:chExt cx="1686034" cy="987759"/>
          </a:xfrm>
        </p:grpSpPr>
        <p:sp>
          <p:nvSpPr>
            <p:cNvPr id="9" name="TextBox 62"/>
            <p:cNvSpPr txBox="1"/>
            <p:nvPr/>
          </p:nvSpPr>
          <p:spPr>
            <a:xfrm>
              <a:off x="8697503" y="2515974"/>
              <a:ext cx="1629888" cy="605435"/>
            </a:xfrm>
            <a:prstGeom prst="rect">
              <a:avLst/>
            </a:prstGeom>
            <a:noFill/>
            <a:ln>
              <a:solidFill>
                <a:schemeClr val="bg1"/>
              </a:solidFill>
            </a:ln>
          </p:spPr>
          <p:txBody>
            <a:bodyPr wrap="square" rtlCol="0">
              <a:spAutoFit/>
            </a:bodyPr>
            <a:lstStyle>
              <a:defPPr>
                <a:defRPr lang="zh-CN"/>
              </a:defPPr>
              <a:lvl1pPr>
                <a:lnSpc>
                  <a:spcPct val="150000"/>
                </a:lnSpc>
                <a:defRPr sz="1800">
                  <a:solidFill>
                    <a:schemeClr val="tx1">
                      <a:lumMod val="50000"/>
                      <a:lumOff val="50000"/>
                    </a:schemeClr>
                  </a:solidFill>
                  <a:latin typeface="微软雅黑" pitchFamily="34" charset="-122"/>
                  <a:ea typeface="微软雅黑" pitchFamily="34" charset="-122"/>
                </a:defRPr>
              </a:lvl1pPr>
            </a:lstStyle>
            <a:p>
              <a:pPr>
                <a:lnSpc>
                  <a:spcPts val="2000"/>
                </a:lnSpc>
              </a:pPr>
              <a:r>
                <a:rPr lang="en-US" altLang="zh-CN" sz="1400" dirty="0">
                  <a:solidFill>
                    <a:schemeClr val="bg1"/>
                  </a:solidFill>
                </a:rPr>
                <a:t>And 1=1</a:t>
              </a:r>
            </a:p>
            <a:p>
              <a:pPr>
                <a:lnSpc>
                  <a:spcPts val="2000"/>
                </a:lnSpc>
              </a:pPr>
              <a:r>
                <a:rPr lang="en-US" altLang="zh-CN" sz="1400" dirty="0">
                  <a:solidFill>
                    <a:schemeClr val="bg1"/>
                  </a:solidFill>
                </a:rPr>
                <a:t>And 1=2</a:t>
              </a:r>
              <a:endParaRPr lang="zh-CN" altLang="en-US" sz="1400" dirty="0">
                <a:solidFill>
                  <a:schemeClr val="bg1"/>
                </a:solidFill>
              </a:endParaRPr>
            </a:p>
          </p:txBody>
        </p:sp>
        <p:sp>
          <p:nvSpPr>
            <p:cNvPr id="10"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bg1">
                <a:lumMod val="65000"/>
              </a:schemeClr>
            </a:solidFill>
            <a:ln>
              <a:solidFill>
                <a:schemeClr val="bg1"/>
              </a:solidFill>
            </a:ln>
          </p:spPr>
          <p:txBody>
            <a:bodyPr vert="horz" wrap="square" lIns="91419" tIns="45709" rIns="91419" bIns="45709" numCol="1" anchor="t" anchorCtr="0" compatLnSpc="1"/>
            <a:lstStyle/>
            <a:p>
              <a:endParaRPr lang="zh-CN" altLang="en-US">
                <a:solidFill>
                  <a:schemeClr val="bg1"/>
                </a:solidFill>
              </a:endParaRPr>
            </a:p>
          </p:txBody>
        </p:sp>
        <p:sp>
          <p:nvSpPr>
            <p:cNvPr id="11" name="TextBox 67"/>
            <p:cNvSpPr txBox="1"/>
            <p:nvPr/>
          </p:nvSpPr>
          <p:spPr>
            <a:xfrm>
              <a:off x="8714182" y="2133650"/>
              <a:ext cx="1397185" cy="369332"/>
            </a:xfrm>
            <a:prstGeom prst="rect">
              <a:avLst/>
            </a:prstGeom>
            <a:noFill/>
            <a:ln>
              <a:solidFill>
                <a:schemeClr val="bg1"/>
              </a:solidFill>
            </a:ln>
          </p:spPr>
          <p:txBody>
            <a:bodyPr wrap="square" rtlCol="0">
              <a:spAutoFit/>
            </a:bodyPr>
            <a:lstStyle/>
            <a:p>
              <a:r>
                <a:rPr lang="en-US" altLang="zh-CN" dirty="0">
                  <a:solidFill>
                    <a:schemeClr val="bg1"/>
                  </a:solidFill>
                  <a:latin typeface="微软雅黑" pitchFamily="34" charset="-122"/>
                  <a:ea typeface="微软雅黑" pitchFamily="34" charset="-122"/>
                </a:rPr>
                <a:t>And </a:t>
              </a:r>
              <a:r>
                <a:rPr lang="zh-CN" altLang="en-US" dirty="0">
                  <a:solidFill>
                    <a:schemeClr val="bg1"/>
                  </a:solidFill>
                  <a:latin typeface="微软雅黑" pitchFamily="34" charset="-122"/>
                  <a:ea typeface="微软雅黑" pitchFamily="34" charset="-122"/>
                </a:rPr>
                <a:t>测试</a:t>
              </a:r>
              <a:endParaRPr lang="zh-CN" altLang="zh-CN" dirty="0">
                <a:solidFill>
                  <a:schemeClr val="bg1"/>
                </a:solidFill>
                <a:latin typeface="微软雅黑" pitchFamily="34" charset="-122"/>
                <a:ea typeface="微软雅黑" pitchFamily="34" charset="-122"/>
              </a:endParaRPr>
            </a:p>
          </p:txBody>
        </p:sp>
      </p:grpSp>
      <p:grpSp>
        <p:nvGrpSpPr>
          <p:cNvPr id="12" name="组合 11"/>
          <p:cNvGrpSpPr/>
          <p:nvPr/>
        </p:nvGrpSpPr>
        <p:grpSpPr>
          <a:xfrm>
            <a:off x="3435402" y="3881110"/>
            <a:ext cx="1685644" cy="987529"/>
            <a:chOff x="8641357" y="2133650"/>
            <a:chExt cx="1686034" cy="987759"/>
          </a:xfrm>
        </p:grpSpPr>
        <p:sp>
          <p:nvSpPr>
            <p:cNvPr id="13" name="TextBox 85"/>
            <p:cNvSpPr txBox="1"/>
            <p:nvPr/>
          </p:nvSpPr>
          <p:spPr>
            <a:xfrm>
              <a:off x="8697503" y="2515974"/>
              <a:ext cx="1629888" cy="605435"/>
            </a:xfrm>
            <a:prstGeom prst="rect">
              <a:avLst/>
            </a:prstGeom>
            <a:noFill/>
            <a:ln>
              <a:solidFill>
                <a:schemeClr val="bg1"/>
              </a:solidFill>
            </a:ln>
          </p:spPr>
          <p:txBody>
            <a:bodyPr wrap="square" rtlCol="0">
              <a:spAutoFit/>
            </a:bodyPr>
            <a:lstStyle>
              <a:defPPr>
                <a:defRPr lang="zh-CN"/>
              </a:defPPr>
              <a:lvl1pPr>
                <a:lnSpc>
                  <a:spcPct val="150000"/>
                </a:lnSpc>
                <a:defRPr sz="1800">
                  <a:solidFill>
                    <a:schemeClr val="tx1">
                      <a:lumMod val="50000"/>
                      <a:lumOff val="50000"/>
                    </a:schemeClr>
                  </a:solidFill>
                  <a:latin typeface="微软雅黑" pitchFamily="34" charset="-122"/>
                  <a:ea typeface="微软雅黑" pitchFamily="34" charset="-122"/>
                </a:defRPr>
              </a:lvl1pPr>
            </a:lstStyle>
            <a:p>
              <a:pPr>
                <a:lnSpc>
                  <a:spcPts val="2000"/>
                </a:lnSpc>
              </a:pPr>
              <a:r>
                <a:rPr lang="en-US" altLang="zh-CN" sz="1400" dirty="0">
                  <a:solidFill>
                    <a:schemeClr val="bg1"/>
                  </a:solidFill>
                </a:rPr>
                <a:t>Or 1=1</a:t>
              </a:r>
            </a:p>
            <a:p>
              <a:pPr>
                <a:lnSpc>
                  <a:spcPts val="2000"/>
                </a:lnSpc>
              </a:pPr>
              <a:r>
                <a:rPr lang="en-US" altLang="zh-CN" sz="1400" dirty="0">
                  <a:solidFill>
                    <a:schemeClr val="bg1"/>
                  </a:solidFill>
                </a:rPr>
                <a:t>Or 1=2</a:t>
              </a:r>
              <a:endParaRPr lang="zh-CN" altLang="en-US" sz="1400" dirty="0">
                <a:solidFill>
                  <a:schemeClr val="bg1"/>
                </a:solidFill>
              </a:endParaRPr>
            </a:p>
          </p:txBody>
        </p:sp>
        <p:sp>
          <p:nvSpPr>
            <p:cNvPr id="14"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bg1">
                <a:lumMod val="65000"/>
              </a:schemeClr>
            </a:solidFill>
            <a:ln>
              <a:solidFill>
                <a:schemeClr val="bg1"/>
              </a:solidFill>
            </a:ln>
          </p:spPr>
          <p:txBody>
            <a:bodyPr vert="horz" wrap="square" lIns="91419" tIns="45709" rIns="91419" bIns="45709" numCol="1" anchor="t" anchorCtr="0" compatLnSpc="1"/>
            <a:lstStyle/>
            <a:p>
              <a:endParaRPr lang="zh-CN" altLang="en-US">
                <a:solidFill>
                  <a:schemeClr val="bg1"/>
                </a:solidFill>
              </a:endParaRPr>
            </a:p>
          </p:txBody>
        </p:sp>
        <p:sp>
          <p:nvSpPr>
            <p:cNvPr id="15" name="TextBox 87"/>
            <p:cNvSpPr txBox="1"/>
            <p:nvPr/>
          </p:nvSpPr>
          <p:spPr>
            <a:xfrm>
              <a:off x="8714182" y="2133650"/>
              <a:ext cx="1397185" cy="369332"/>
            </a:xfrm>
            <a:prstGeom prst="rect">
              <a:avLst/>
            </a:prstGeom>
            <a:noFill/>
            <a:ln>
              <a:solidFill>
                <a:schemeClr val="bg1"/>
              </a:solidFill>
            </a:ln>
          </p:spPr>
          <p:txBody>
            <a:bodyPr wrap="square" rtlCol="0">
              <a:spAutoFit/>
            </a:bodyPr>
            <a:lstStyle/>
            <a:p>
              <a:r>
                <a:rPr lang="en-US" altLang="zh-CN" dirty="0">
                  <a:solidFill>
                    <a:schemeClr val="bg1"/>
                  </a:solidFill>
                  <a:latin typeface="微软雅黑" pitchFamily="34" charset="-122"/>
                  <a:ea typeface="微软雅黑" pitchFamily="34" charset="-122"/>
                </a:rPr>
                <a:t>Or </a:t>
              </a:r>
              <a:r>
                <a:rPr lang="zh-CN" altLang="en-US" dirty="0">
                  <a:solidFill>
                    <a:schemeClr val="bg1"/>
                  </a:solidFill>
                  <a:latin typeface="微软雅黑" pitchFamily="34" charset="-122"/>
                  <a:ea typeface="微软雅黑" pitchFamily="34" charset="-122"/>
                </a:rPr>
                <a:t>测试</a:t>
              </a:r>
              <a:endParaRPr lang="zh-CN" altLang="zh-CN" dirty="0">
                <a:solidFill>
                  <a:schemeClr val="bg1"/>
                </a:solidFill>
                <a:latin typeface="微软雅黑" pitchFamily="34" charset="-122"/>
                <a:ea typeface="微软雅黑" pitchFamily="34" charset="-122"/>
              </a:endParaRPr>
            </a:p>
          </p:txBody>
        </p:sp>
      </p:grpSp>
      <p:grpSp>
        <p:nvGrpSpPr>
          <p:cNvPr id="16" name="组合 15"/>
          <p:cNvGrpSpPr/>
          <p:nvPr/>
        </p:nvGrpSpPr>
        <p:grpSpPr>
          <a:xfrm>
            <a:off x="5315818" y="3881110"/>
            <a:ext cx="1685644" cy="966113"/>
            <a:chOff x="8641357" y="2133650"/>
            <a:chExt cx="1686034" cy="966338"/>
          </a:xfrm>
        </p:grpSpPr>
        <p:sp>
          <p:nvSpPr>
            <p:cNvPr id="17" name="TextBox 90"/>
            <p:cNvSpPr txBox="1"/>
            <p:nvPr/>
          </p:nvSpPr>
          <p:spPr>
            <a:xfrm>
              <a:off x="8697503" y="2515974"/>
              <a:ext cx="1629888" cy="584014"/>
            </a:xfrm>
            <a:prstGeom prst="rect">
              <a:avLst/>
            </a:prstGeom>
            <a:noFill/>
            <a:ln>
              <a:solidFill>
                <a:schemeClr val="bg1"/>
              </a:solidFill>
            </a:ln>
          </p:spPr>
          <p:txBody>
            <a:bodyPr wrap="square" rtlCol="0">
              <a:spAutoFit/>
            </a:bodyPr>
            <a:lstStyle>
              <a:defPPr>
                <a:defRPr lang="zh-CN"/>
              </a:defPPr>
              <a:lvl1pPr>
                <a:lnSpc>
                  <a:spcPct val="150000"/>
                </a:lnSpc>
                <a:defRPr sz="1800">
                  <a:solidFill>
                    <a:schemeClr val="tx1">
                      <a:lumMod val="50000"/>
                      <a:lumOff val="50000"/>
                    </a:schemeClr>
                  </a:solidFill>
                  <a:latin typeface="微软雅黑" pitchFamily="34" charset="-122"/>
                  <a:ea typeface="微软雅黑" pitchFamily="34" charset="-122"/>
                </a:defRPr>
              </a:lvl1pPr>
            </a:lstStyle>
            <a:p>
              <a:pPr>
                <a:lnSpc>
                  <a:spcPts val="2000"/>
                </a:lnSpc>
              </a:pPr>
              <a:r>
                <a:rPr lang="en-US" altLang="zh-CN" sz="1400" dirty="0" err="1">
                  <a:solidFill>
                    <a:schemeClr val="bg1"/>
                  </a:solidFill>
                </a:rPr>
                <a:t>Xor</a:t>
              </a:r>
              <a:r>
                <a:rPr lang="en-US" altLang="zh-CN" sz="1400" dirty="0">
                  <a:solidFill>
                    <a:schemeClr val="bg1"/>
                  </a:solidFill>
                </a:rPr>
                <a:t> 1=1</a:t>
              </a:r>
            </a:p>
            <a:p>
              <a:pPr>
                <a:lnSpc>
                  <a:spcPts val="2000"/>
                </a:lnSpc>
              </a:pPr>
              <a:r>
                <a:rPr lang="en-US" altLang="zh-CN" sz="1400" dirty="0" err="1">
                  <a:solidFill>
                    <a:schemeClr val="bg1"/>
                  </a:solidFill>
                </a:rPr>
                <a:t>Xor</a:t>
              </a:r>
              <a:r>
                <a:rPr lang="en-US" altLang="zh-CN" sz="1400" dirty="0">
                  <a:solidFill>
                    <a:schemeClr val="bg1"/>
                  </a:solidFill>
                </a:rPr>
                <a:t> 1=2</a:t>
              </a:r>
              <a:endParaRPr lang="zh-CN" altLang="en-US" sz="1400" dirty="0">
                <a:solidFill>
                  <a:schemeClr val="bg1"/>
                </a:solidFill>
              </a:endParaRPr>
            </a:p>
          </p:txBody>
        </p:sp>
        <p:sp>
          <p:nvSpPr>
            <p:cNvPr id="18"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bg1">
                <a:lumMod val="65000"/>
              </a:schemeClr>
            </a:solidFill>
            <a:ln>
              <a:solidFill>
                <a:schemeClr val="bg1"/>
              </a:solidFill>
            </a:ln>
          </p:spPr>
          <p:txBody>
            <a:bodyPr vert="horz" wrap="square" lIns="91419" tIns="45709" rIns="91419" bIns="45709" numCol="1" anchor="t" anchorCtr="0" compatLnSpc="1"/>
            <a:lstStyle/>
            <a:p>
              <a:endParaRPr lang="zh-CN" altLang="en-US">
                <a:solidFill>
                  <a:schemeClr val="bg1"/>
                </a:solidFill>
              </a:endParaRPr>
            </a:p>
          </p:txBody>
        </p:sp>
        <p:sp>
          <p:nvSpPr>
            <p:cNvPr id="19" name="TextBox 102"/>
            <p:cNvSpPr txBox="1"/>
            <p:nvPr/>
          </p:nvSpPr>
          <p:spPr>
            <a:xfrm>
              <a:off x="8714182" y="2133650"/>
              <a:ext cx="1397185" cy="369332"/>
            </a:xfrm>
            <a:prstGeom prst="rect">
              <a:avLst/>
            </a:prstGeom>
            <a:noFill/>
            <a:ln>
              <a:solidFill>
                <a:schemeClr val="bg1"/>
              </a:solidFill>
            </a:ln>
          </p:spPr>
          <p:txBody>
            <a:bodyPr wrap="square" rtlCol="0">
              <a:spAutoFit/>
            </a:bodyPr>
            <a:lstStyle/>
            <a:p>
              <a:r>
                <a:rPr lang="en-US" altLang="zh-CN" dirty="0" err="1">
                  <a:solidFill>
                    <a:schemeClr val="bg1"/>
                  </a:solidFill>
                  <a:latin typeface="微软雅黑" pitchFamily="34" charset="-122"/>
                  <a:ea typeface="微软雅黑" pitchFamily="34" charset="-122"/>
                </a:rPr>
                <a:t>Xor</a:t>
              </a:r>
              <a:r>
                <a:rPr lang="en-US" altLang="zh-CN" dirty="0">
                  <a:solidFill>
                    <a:schemeClr val="bg1"/>
                  </a:solidFill>
                  <a:latin typeface="微软雅黑" pitchFamily="34" charset="-122"/>
                  <a:ea typeface="微软雅黑" pitchFamily="34" charset="-122"/>
                </a:rPr>
                <a:t> </a:t>
              </a:r>
              <a:r>
                <a:rPr lang="zh-CN" altLang="en-US" dirty="0">
                  <a:solidFill>
                    <a:schemeClr val="bg1"/>
                  </a:solidFill>
                  <a:latin typeface="微软雅黑" pitchFamily="34" charset="-122"/>
                  <a:ea typeface="微软雅黑" pitchFamily="34" charset="-122"/>
                </a:rPr>
                <a:t>测试</a:t>
              </a:r>
              <a:endParaRPr lang="zh-CN" altLang="zh-CN" dirty="0">
                <a:solidFill>
                  <a:schemeClr val="bg1"/>
                </a:solidFill>
                <a:latin typeface="微软雅黑" pitchFamily="34" charset="-122"/>
                <a:ea typeface="微软雅黑" pitchFamily="34" charset="-122"/>
              </a:endParaRPr>
            </a:p>
          </p:txBody>
        </p:sp>
      </p:grpSp>
      <p:grpSp>
        <p:nvGrpSpPr>
          <p:cNvPr id="20" name="组合 19"/>
          <p:cNvGrpSpPr/>
          <p:nvPr/>
        </p:nvGrpSpPr>
        <p:grpSpPr>
          <a:xfrm>
            <a:off x="7196234" y="3881110"/>
            <a:ext cx="1685644" cy="987529"/>
            <a:chOff x="8641357" y="2133650"/>
            <a:chExt cx="1686034" cy="987759"/>
          </a:xfrm>
        </p:grpSpPr>
        <p:sp>
          <p:nvSpPr>
            <p:cNvPr id="21" name="TextBox 104"/>
            <p:cNvSpPr txBox="1"/>
            <p:nvPr/>
          </p:nvSpPr>
          <p:spPr>
            <a:xfrm>
              <a:off x="8697503" y="2515974"/>
              <a:ext cx="1629888" cy="605435"/>
            </a:xfrm>
            <a:prstGeom prst="rect">
              <a:avLst/>
            </a:prstGeom>
            <a:noFill/>
            <a:ln>
              <a:solidFill>
                <a:schemeClr val="bg1"/>
              </a:solidFill>
            </a:ln>
          </p:spPr>
          <p:txBody>
            <a:bodyPr wrap="square" rtlCol="0">
              <a:spAutoFit/>
            </a:bodyPr>
            <a:lstStyle>
              <a:defPPr>
                <a:defRPr lang="zh-CN"/>
              </a:defPPr>
              <a:lvl1pPr>
                <a:lnSpc>
                  <a:spcPct val="150000"/>
                </a:lnSpc>
                <a:defRPr sz="1800">
                  <a:solidFill>
                    <a:schemeClr val="tx1">
                      <a:lumMod val="50000"/>
                      <a:lumOff val="50000"/>
                    </a:schemeClr>
                  </a:solidFill>
                  <a:latin typeface="微软雅黑" pitchFamily="34" charset="-122"/>
                  <a:ea typeface="微软雅黑" pitchFamily="34" charset="-122"/>
                </a:defRPr>
              </a:lvl1pPr>
            </a:lstStyle>
            <a:p>
              <a:pPr>
                <a:lnSpc>
                  <a:spcPts val="2000"/>
                </a:lnSpc>
              </a:pPr>
              <a:r>
                <a:rPr lang="en-US" altLang="zh-CN" sz="1400" dirty="0">
                  <a:solidFill>
                    <a:schemeClr val="bg1"/>
                  </a:solidFill>
                </a:rPr>
                <a:t>Like 1=1</a:t>
              </a:r>
            </a:p>
            <a:p>
              <a:pPr>
                <a:lnSpc>
                  <a:spcPts val="2000"/>
                </a:lnSpc>
              </a:pPr>
              <a:r>
                <a:rPr lang="en-US" altLang="zh-CN" sz="1400" dirty="0">
                  <a:solidFill>
                    <a:schemeClr val="bg1"/>
                  </a:solidFill>
                </a:rPr>
                <a:t>Like 1=2</a:t>
              </a:r>
              <a:endParaRPr lang="zh-CN" altLang="en-US" sz="1400" dirty="0">
                <a:solidFill>
                  <a:schemeClr val="bg1"/>
                </a:solidFill>
              </a:endParaRPr>
            </a:p>
          </p:txBody>
        </p:sp>
        <p:sp>
          <p:nvSpPr>
            <p:cNvPr id="22"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bg1">
                <a:lumMod val="65000"/>
              </a:schemeClr>
            </a:solidFill>
            <a:ln>
              <a:solidFill>
                <a:schemeClr val="bg1"/>
              </a:solidFill>
            </a:ln>
          </p:spPr>
          <p:txBody>
            <a:bodyPr vert="horz" wrap="square" lIns="91419" tIns="45709" rIns="91419" bIns="45709" numCol="1" anchor="t" anchorCtr="0" compatLnSpc="1"/>
            <a:lstStyle/>
            <a:p>
              <a:endParaRPr lang="zh-CN" altLang="en-US">
                <a:solidFill>
                  <a:schemeClr val="bg1"/>
                </a:solidFill>
              </a:endParaRPr>
            </a:p>
          </p:txBody>
        </p:sp>
        <p:sp>
          <p:nvSpPr>
            <p:cNvPr id="23" name="TextBox 106"/>
            <p:cNvSpPr txBox="1"/>
            <p:nvPr/>
          </p:nvSpPr>
          <p:spPr>
            <a:xfrm>
              <a:off x="8714182" y="2133650"/>
              <a:ext cx="1397185" cy="369332"/>
            </a:xfrm>
            <a:prstGeom prst="rect">
              <a:avLst/>
            </a:prstGeom>
            <a:noFill/>
            <a:ln>
              <a:solidFill>
                <a:schemeClr val="bg1"/>
              </a:solidFill>
            </a:ln>
          </p:spPr>
          <p:txBody>
            <a:bodyPr wrap="square" rtlCol="0">
              <a:spAutoFit/>
            </a:bodyPr>
            <a:lstStyle/>
            <a:p>
              <a:r>
                <a:rPr lang="en-US" altLang="zh-CN" dirty="0">
                  <a:solidFill>
                    <a:schemeClr val="bg1"/>
                  </a:solidFill>
                  <a:latin typeface="微软雅黑" pitchFamily="34" charset="-122"/>
                  <a:ea typeface="微软雅黑" pitchFamily="34" charset="-122"/>
                </a:rPr>
                <a:t>Like </a:t>
              </a:r>
              <a:r>
                <a:rPr lang="zh-CN" altLang="en-US" dirty="0">
                  <a:solidFill>
                    <a:schemeClr val="bg1"/>
                  </a:solidFill>
                  <a:latin typeface="微软雅黑" pitchFamily="34" charset="-122"/>
                  <a:ea typeface="微软雅黑" pitchFamily="34" charset="-122"/>
                </a:rPr>
                <a:t>测试</a:t>
              </a:r>
              <a:endParaRPr lang="zh-CN" altLang="zh-CN" dirty="0">
                <a:solidFill>
                  <a:schemeClr val="bg1"/>
                </a:solidFill>
                <a:latin typeface="微软雅黑" pitchFamily="34" charset="-122"/>
                <a:ea typeface="微软雅黑" pitchFamily="34" charset="-122"/>
              </a:endParaRPr>
            </a:p>
          </p:txBody>
        </p:sp>
      </p:grpSp>
      <p:grpSp>
        <p:nvGrpSpPr>
          <p:cNvPr id="24" name="组合 23"/>
          <p:cNvGrpSpPr/>
          <p:nvPr/>
        </p:nvGrpSpPr>
        <p:grpSpPr>
          <a:xfrm>
            <a:off x="9076650" y="3881111"/>
            <a:ext cx="1685644" cy="709632"/>
            <a:chOff x="8641357" y="2133650"/>
            <a:chExt cx="1686034" cy="709797"/>
          </a:xfrm>
        </p:grpSpPr>
        <p:sp>
          <p:nvSpPr>
            <p:cNvPr id="25" name="TextBox 108"/>
            <p:cNvSpPr txBox="1"/>
            <p:nvPr/>
          </p:nvSpPr>
          <p:spPr>
            <a:xfrm>
              <a:off x="8697503" y="2515974"/>
              <a:ext cx="1629888" cy="327473"/>
            </a:xfrm>
            <a:prstGeom prst="rect">
              <a:avLst/>
            </a:prstGeom>
            <a:noFill/>
            <a:ln>
              <a:solidFill>
                <a:schemeClr val="bg1"/>
              </a:solidFill>
            </a:ln>
          </p:spPr>
          <p:txBody>
            <a:bodyPr wrap="square" rtlCol="0">
              <a:spAutoFit/>
            </a:bodyPr>
            <a:lstStyle>
              <a:defPPr>
                <a:defRPr lang="zh-CN"/>
              </a:defPPr>
              <a:lvl1pPr>
                <a:lnSpc>
                  <a:spcPct val="150000"/>
                </a:lnSpc>
                <a:defRPr sz="1800">
                  <a:solidFill>
                    <a:schemeClr val="tx1">
                      <a:lumMod val="50000"/>
                      <a:lumOff val="50000"/>
                    </a:schemeClr>
                  </a:solidFill>
                  <a:latin typeface="微软雅黑" pitchFamily="34" charset="-122"/>
                  <a:ea typeface="微软雅黑" pitchFamily="34" charset="-122"/>
                </a:defRPr>
              </a:lvl1pPr>
            </a:lstStyle>
            <a:p>
              <a:pPr>
                <a:lnSpc>
                  <a:spcPts val="2000"/>
                </a:lnSpc>
              </a:pPr>
              <a:r>
                <a:rPr lang="zh-CN" altLang="en-US" sz="1400" dirty="0">
                  <a:solidFill>
                    <a:schemeClr val="bg1"/>
                  </a:solidFill>
                </a:rPr>
                <a:t>单引号 、减号</a:t>
              </a:r>
            </a:p>
          </p:txBody>
        </p:sp>
        <p:sp>
          <p:nvSpPr>
            <p:cNvPr id="26"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bg1">
                <a:lumMod val="65000"/>
              </a:schemeClr>
            </a:solidFill>
            <a:ln>
              <a:solidFill>
                <a:schemeClr val="bg1"/>
              </a:solidFill>
            </a:ln>
          </p:spPr>
          <p:txBody>
            <a:bodyPr vert="horz" wrap="square" lIns="91419" tIns="45709" rIns="91419" bIns="45709" numCol="1" anchor="t" anchorCtr="0" compatLnSpc="1"/>
            <a:lstStyle/>
            <a:p>
              <a:endParaRPr lang="zh-CN" altLang="en-US">
                <a:solidFill>
                  <a:schemeClr val="bg1"/>
                </a:solidFill>
              </a:endParaRPr>
            </a:p>
          </p:txBody>
        </p:sp>
        <p:sp>
          <p:nvSpPr>
            <p:cNvPr id="27" name="TextBox 110"/>
            <p:cNvSpPr txBox="1"/>
            <p:nvPr/>
          </p:nvSpPr>
          <p:spPr>
            <a:xfrm>
              <a:off x="8714182" y="2133650"/>
              <a:ext cx="1397185" cy="369332"/>
            </a:xfrm>
            <a:prstGeom prst="rect">
              <a:avLst/>
            </a:prstGeom>
            <a:noFill/>
            <a:ln>
              <a:solidFill>
                <a:schemeClr val="bg1"/>
              </a:solidFill>
            </a:ln>
          </p:spPr>
          <p:txBody>
            <a:bodyPr wrap="square" rtlCol="0">
              <a:spAutoFit/>
            </a:bodyPr>
            <a:lstStyle/>
            <a:p>
              <a:r>
                <a:rPr lang="zh-CN" altLang="en-US" dirty="0">
                  <a:solidFill>
                    <a:schemeClr val="bg1"/>
                  </a:solidFill>
                  <a:latin typeface="微软雅黑" pitchFamily="34" charset="-122"/>
                  <a:ea typeface="微软雅黑" pitchFamily="34" charset="-122"/>
                </a:rPr>
                <a:t>符号测试</a:t>
              </a:r>
              <a:endParaRPr lang="zh-CN" altLang="zh-CN" dirty="0">
                <a:solidFill>
                  <a:schemeClr val="bg1"/>
                </a:solidFill>
                <a:latin typeface="微软雅黑" pitchFamily="34" charset="-122"/>
                <a:ea typeface="微软雅黑"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90"/>
                                          </p:val>
                                        </p:tav>
                                        <p:tav tm="100000">
                                          <p:val>
                                            <p:fltVal val="0"/>
                                          </p:val>
                                        </p:tav>
                                      </p:tavLst>
                                    </p:anim>
                                    <p:animEffect transition="in" filter="fade">
                                      <p:cBhvr>
                                        <p:cTn id="16" dur="500"/>
                                        <p:tgtEl>
                                          <p:spTgt spid="5"/>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anim calcmode="lin" valueType="num">
                                      <p:cBhvr>
                                        <p:cTn id="21" dur="500" fill="hold"/>
                                        <p:tgtEl>
                                          <p:spTgt spid="8"/>
                                        </p:tgtEl>
                                        <p:attrNameLst>
                                          <p:attrName>ppt_x</p:attrName>
                                        </p:attrNameLst>
                                      </p:cBhvr>
                                      <p:tavLst>
                                        <p:tav tm="0">
                                          <p:val>
                                            <p:strVal val="#ppt_x"/>
                                          </p:val>
                                        </p:tav>
                                        <p:tav tm="100000">
                                          <p:val>
                                            <p:strVal val="#ppt_x"/>
                                          </p:val>
                                        </p:tav>
                                      </p:tavLst>
                                    </p:anim>
                                    <p:anim calcmode="lin" valueType="num">
                                      <p:cBhvr>
                                        <p:cTn id="22" dur="500" fill="hold"/>
                                        <p:tgtEl>
                                          <p:spTgt spid="8"/>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42" presetClass="entr" presetSubtype="0"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anim calcmode="lin" valueType="num">
                                      <p:cBhvr>
                                        <p:cTn id="27" dur="500" fill="hold"/>
                                        <p:tgtEl>
                                          <p:spTgt spid="12"/>
                                        </p:tgtEl>
                                        <p:attrNameLst>
                                          <p:attrName>ppt_x</p:attrName>
                                        </p:attrNameLst>
                                      </p:cBhvr>
                                      <p:tavLst>
                                        <p:tav tm="0">
                                          <p:val>
                                            <p:strVal val="#ppt_x"/>
                                          </p:val>
                                        </p:tav>
                                        <p:tav tm="100000">
                                          <p:val>
                                            <p:strVal val="#ppt_x"/>
                                          </p:val>
                                        </p:tav>
                                      </p:tavLst>
                                    </p:anim>
                                    <p:anim calcmode="lin" valueType="num">
                                      <p:cBhvr>
                                        <p:cTn id="28" dur="500" fill="hold"/>
                                        <p:tgtEl>
                                          <p:spTgt spid="12"/>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2" presetClass="entr" presetSubtype="0"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anim calcmode="lin" valueType="num">
                                      <p:cBhvr>
                                        <p:cTn id="33" dur="500" fill="hold"/>
                                        <p:tgtEl>
                                          <p:spTgt spid="16"/>
                                        </p:tgtEl>
                                        <p:attrNameLst>
                                          <p:attrName>ppt_x</p:attrName>
                                        </p:attrNameLst>
                                      </p:cBhvr>
                                      <p:tavLst>
                                        <p:tav tm="0">
                                          <p:val>
                                            <p:strVal val="#ppt_x"/>
                                          </p:val>
                                        </p:tav>
                                        <p:tav tm="100000">
                                          <p:val>
                                            <p:strVal val="#ppt_x"/>
                                          </p:val>
                                        </p:tav>
                                      </p:tavLst>
                                    </p:anim>
                                    <p:anim calcmode="lin" valueType="num">
                                      <p:cBhvr>
                                        <p:cTn id="34" dur="500" fill="hold"/>
                                        <p:tgtEl>
                                          <p:spTgt spid="16"/>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42" presetClass="entr" presetSubtype="0" fill="hold"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anim calcmode="lin" valueType="num">
                                      <p:cBhvr>
                                        <p:cTn id="39" dur="500" fill="hold"/>
                                        <p:tgtEl>
                                          <p:spTgt spid="20"/>
                                        </p:tgtEl>
                                        <p:attrNameLst>
                                          <p:attrName>ppt_x</p:attrName>
                                        </p:attrNameLst>
                                      </p:cBhvr>
                                      <p:tavLst>
                                        <p:tav tm="0">
                                          <p:val>
                                            <p:strVal val="#ppt_x"/>
                                          </p:val>
                                        </p:tav>
                                        <p:tav tm="100000">
                                          <p:val>
                                            <p:strVal val="#ppt_x"/>
                                          </p:val>
                                        </p:tav>
                                      </p:tavLst>
                                    </p:anim>
                                    <p:anim calcmode="lin" valueType="num">
                                      <p:cBhvr>
                                        <p:cTn id="40" dur="500" fill="hold"/>
                                        <p:tgtEl>
                                          <p:spTgt spid="20"/>
                                        </p:tgtEl>
                                        <p:attrNameLst>
                                          <p:attrName>ppt_y</p:attrName>
                                        </p:attrNameLst>
                                      </p:cBhvr>
                                      <p:tavLst>
                                        <p:tav tm="0">
                                          <p:val>
                                            <p:strVal val="#ppt_y+.1"/>
                                          </p:val>
                                        </p:tav>
                                        <p:tav tm="100000">
                                          <p:val>
                                            <p:strVal val="#ppt_y"/>
                                          </p:val>
                                        </p:tav>
                                      </p:tavLst>
                                    </p:anim>
                                  </p:childTnLst>
                                </p:cTn>
                              </p:par>
                            </p:childTnLst>
                          </p:cTn>
                        </p:par>
                        <p:par>
                          <p:cTn id="41" fill="hold">
                            <p:stCondLst>
                              <p:cond delay="3000"/>
                            </p:stCondLst>
                            <p:childTnLst>
                              <p:par>
                                <p:cTn id="42" presetID="42" presetClass="entr" presetSubtype="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anim calcmode="lin" valueType="num">
                                      <p:cBhvr>
                                        <p:cTn id="45" dur="500" fill="hold"/>
                                        <p:tgtEl>
                                          <p:spTgt spid="24"/>
                                        </p:tgtEl>
                                        <p:attrNameLst>
                                          <p:attrName>ppt_x</p:attrName>
                                        </p:attrNameLst>
                                      </p:cBhvr>
                                      <p:tavLst>
                                        <p:tav tm="0">
                                          <p:val>
                                            <p:strVal val="#ppt_x"/>
                                          </p:val>
                                        </p:tav>
                                        <p:tav tm="100000">
                                          <p:val>
                                            <p:strVal val="#ppt_x"/>
                                          </p:val>
                                        </p:tav>
                                      </p:tavLst>
                                    </p:anim>
                                    <p:anim calcmode="lin" valueType="num">
                                      <p:cBhvr>
                                        <p:cTn id="4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44970" y="1910736"/>
            <a:ext cx="2577831" cy="850934"/>
          </a:xfrm>
          <a:prstGeom prst="rect">
            <a:avLst/>
          </a:prstGeom>
          <a:ln>
            <a:noFill/>
          </a:ln>
          <a:effectLst>
            <a:outerShdw blurRad="190500" algn="tl" rotWithShape="0">
              <a:srgbClr val="000000">
                <a:alpha val="70000"/>
              </a:srgbClr>
            </a:outerShdw>
          </a:effectLst>
        </p:spPr>
      </p:pic>
      <p:pic>
        <p:nvPicPr>
          <p:cNvPr id="3" name="图片 2"/>
          <p:cNvPicPr>
            <a:picLocks noChangeAspect="1"/>
          </p:cNvPicPr>
          <p:nvPr/>
        </p:nvPicPr>
        <p:blipFill>
          <a:blip r:embed="rId3"/>
          <a:stretch>
            <a:fillRect/>
          </a:stretch>
        </p:blipFill>
        <p:spPr>
          <a:xfrm>
            <a:off x="761319" y="3282010"/>
            <a:ext cx="10745131" cy="312447"/>
          </a:xfrm>
          <a:prstGeom prst="rect">
            <a:avLst/>
          </a:prstGeom>
          <a:ln>
            <a:noFill/>
          </a:ln>
          <a:effectLst>
            <a:outerShdw blurRad="190500" algn="tl" rotWithShape="0">
              <a:srgbClr val="000000">
                <a:alpha val="70000"/>
              </a:srgbClr>
            </a:outerShdw>
          </a:effectLst>
        </p:spPr>
      </p:pic>
      <p:pic>
        <p:nvPicPr>
          <p:cNvPr id="28" name="图片 27"/>
          <p:cNvPicPr>
            <a:picLocks noChangeAspect="1"/>
          </p:cNvPicPr>
          <p:nvPr/>
        </p:nvPicPr>
        <p:blipFill>
          <a:blip r:embed="rId2"/>
          <a:stretch>
            <a:fillRect/>
          </a:stretch>
        </p:blipFill>
        <p:spPr>
          <a:xfrm>
            <a:off x="2475843" y="4279864"/>
            <a:ext cx="2577831" cy="850934"/>
          </a:xfrm>
          <a:prstGeom prst="rect">
            <a:avLst/>
          </a:prstGeom>
          <a:ln>
            <a:noFill/>
          </a:ln>
          <a:effectLst>
            <a:outerShdw blurRad="190500" algn="tl" rotWithShape="0">
              <a:srgbClr val="000000">
                <a:alpha val="70000"/>
              </a:srgbClr>
            </a:outerShdw>
          </a:effectLst>
        </p:spPr>
      </p:pic>
      <p:pic>
        <p:nvPicPr>
          <p:cNvPr id="29" name="图片 28"/>
          <p:cNvPicPr>
            <a:picLocks noChangeAspect="1"/>
          </p:cNvPicPr>
          <p:nvPr/>
        </p:nvPicPr>
        <p:blipFill>
          <a:blip r:embed="rId4"/>
          <a:stretch>
            <a:fillRect/>
          </a:stretch>
        </p:blipFill>
        <p:spPr>
          <a:xfrm>
            <a:off x="7972425" y="4430987"/>
            <a:ext cx="1364098" cy="548688"/>
          </a:xfrm>
          <a:prstGeom prst="rect">
            <a:avLst/>
          </a:prstGeom>
          <a:ln>
            <a:noFill/>
          </a:ln>
          <a:effectLst>
            <a:outerShdw blurRad="190500" algn="tl" rotWithShape="0">
              <a:srgbClr val="000000">
                <a:alpha val="70000"/>
              </a:srgbClr>
            </a:outerShdw>
          </a:effectLst>
        </p:spPr>
      </p:pic>
      <p:sp>
        <p:nvSpPr>
          <p:cNvPr id="30" name="文本框 29"/>
          <p:cNvSpPr txBox="1"/>
          <p:nvPr/>
        </p:nvSpPr>
        <p:spPr>
          <a:xfrm>
            <a:off x="3418392" y="1281234"/>
            <a:ext cx="5236082" cy="369332"/>
          </a:xfrm>
          <a:prstGeom prst="rect">
            <a:avLst/>
          </a:prstGeom>
          <a:noFill/>
        </p:spPr>
        <p:txBody>
          <a:bodyPr wrap="square" rtlCol="0">
            <a:spAutoFit/>
          </a:bodyPr>
          <a:lstStyle/>
          <a:p>
            <a:r>
              <a:rPr lang="en-US" altLang="zh-CN" b="1">
                <a:solidFill>
                  <a:schemeClr val="bg1"/>
                </a:solidFill>
                <a:latin typeface="思源黑体 CN Bold" panose="020B0800000000000000" pitchFamily="34" charset="-122"/>
                <a:ea typeface="思源黑体 CN Bold" panose="020B0800000000000000" pitchFamily="34" charset="-122"/>
              </a:rPr>
              <a:t> SQLi</a:t>
            </a:r>
            <a:r>
              <a:rPr lang="zh-CN" altLang="en-US" b="1">
                <a:solidFill>
                  <a:schemeClr val="bg1"/>
                </a:solidFill>
                <a:latin typeface="思源黑体 CN Bold" panose="020B0800000000000000" pitchFamily="34" charset="-122"/>
                <a:ea typeface="思源黑体 CN Bold" panose="020B0800000000000000" pitchFamily="34" charset="-122"/>
              </a:rPr>
              <a:t>语句：</a:t>
            </a:r>
            <a:r>
              <a:rPr lang="en-US" altLang="zh-CN" b="1">
                <a:solidFill>
                  <a:schemeClr val="bg1"/>
                </a:solidFill>
                <a:latin typeface="思源黑体 CN Bold" panose="020B0800000000000000" pitchFamily="34" charset="-122"/>
                <a:ea typeface="思源黑体 CN Bold" panose="020B0800000000000000" pitchFamily="34" charset="-122"/>
              </a:rPr>
              <a:t>SELECT * FROM news WHERE id=1</a:t>
            </a:r>
            <a:endParaRPr lang="zh-CN" altLang="en-US" sz="1600" b="1" dirty="0">
              <a:solidFill>
                <a:schemeClr val="bg1"/>
              </a:solidFill>
              <a:latin typeface="思源黑体 CN Bold" panose="020B0800000000000000" pitchFamily="34" charset="-122"/>
              <a:ea typeface="思源黑体 CN Bold" panose="020B0800000000000000" pitchFamily="34" charset="-122"/>
            </a:endParaRPr>
          </a:p>
        </p:txBody>
      </p:sp>
      <p:sp>
        <p:nvSpPr>
          <p:cNvPr id="31" name="文本框 30"/>
          <p:cNvSpPr txBox="1"/>
          <p:nvPr/>
        </p:nvSpPr>
        <p:spPr>
          <a:xfrm>
            <a:off x="3418391" y="2837174"/>
            <a:ext cx="5346919" cy="369332"/>
          </a:xfrm>
          <a:prstGeom prst="rect">
            <a:avLst/>
          </a:prstGeom>
          <a:noFill/>
        </p:spPr>
        <p:txBody>
          <a:bodyPr wrap="square" rtlCol="0">
            <a:spAutoFit/>
          </a:bodyPr>
          <a:lstStyle/>
          <a:p>
            <a:r>
              <a:rPr lang="en-US" altLang="zh-CN" b="1">
                <a:solidFill>
                  <a:schemeClr val="bg1"/>
                </a:solidFill>
                <a:latin typeface="思源黑体 CN Bold" panose="020B0800000000000000" pitchFamily="34" charset="-122"/>
                <a:ea typeface="思源黑体 CN Bold" panose="020B0800000000000000" pitchFamily="34" charset="-122"/>
              </a:rPr>
              <a:t> SQLi</a:t>
            </a:r>
            <a:r>
              <a:rPr lang="zh-CN" altLang="en-US" b="1">
                <a:solidFill>
                  <a:schemeClr val="bg1"/>
                </a:solidFill>
                <a:latin typeface="思源黑体 CN Bold" panose="020B0800000000000000" pitchFamily="34" charset="-122"/>
                <a:ea typeface="思源黑体 CN Bold" panose="020B0800000000000000" pitchFamily="34" charset="-122"/>
              </a:rPr>
              <a:t>语句：</a:t>
            </a:r>
            <a:r>
              <a:rPr lang="en-US" altLang="zh-CN" b="1">
                <a:solidFill>
                  <a:schemeClr val="bg1"/>
                </a:solidFill>
                <a:latin typeface="思源黑体 CN Bold" panose="020B0800000000000000" pitchFamily="34" charset="-122"/>
                <a:ea typeface="思源黑体 CN Bold" panose="020B0800000000000000" pitchFamily="34" charset="-122"/>
              </a:rPr>
              <a:t>SELECT * FROM news WHERE id=1'</a:t>
            </a:r>
            <a:endParaRPr lang="zh-CN" altLang="en-US" sz="1600" b="1" dirty="0">
              <a:solidFill>
                <a:schemeClr val="bg1"/>
              </a:solidFill>
              <a:latin typeface="思源黑体 CN Bold" panose="020B0800000000000000" pitchFamily="34" charset="-122"/>
              <a:ea typeface="思源黑体 CN Bold" panose="020B0800000000000000" pitchFamily="34" charset="-122"/>
            </a:endParaRPr>
          </a:p>
        </p:txBody>
      </p:sp>
      <p:sp>
        <p:nvSpPr>
          <p:cNvPr id="32" name="文本框 31"/>
          <p:cNvSpPr txBox="1"/>
          <p:nvPr/>
        </p:nvSpPr>
        <p:spPr>
          <a:xfrm>
            <a:off x="1091298" y="3828056"/>
            <a:ext cx="6223904" cy="369332"/>
          </a:xfrm>
          <a:prstGeom prst="rect">
            <a:avLst/>
          </a:prstGeom>
          <a:noFill/>
        </p:spPr>
        <p:txBody>
          <a:bodyPr wrap="square" rtlCol="0">
            <a:spAutoFit/>
          </a:bodyPr>
          <a:lstStyle/>
          <a:p>
            <a:r>
              <a:rPr lang="en-US" altLang="zh-CN" b="1">
                <a:solidFill>
                  <a:schemeClr val="bg1"/>
                </a:solidFill>
                <a:latin typeface="思源黑体 CN Bold" panose="020B0800000000000000" pitchFamily="34" charset="-122"/>
                <a:ea typeface="思源黑体 CN Bold" panose="020B0800000000000000" pitchFamily="34" charset="-122"/>
              </a:rPr>
              <a:t> SQLi</a:t>
            </a:r>
            <a:r>
              <a:rPr lang="zh-CN" altLang="en-US" b="1">
                <a:solidFill>
                  <a:schemeClr val="bg1"/>
                </a:solidFill>
                <a:latin typeface="思源黑体 CN Bold" panose="020B0800000000000000" pitchFamily="34" charset="-122"/>
                <a:ea typeface="思源黑体 CN Bold" panose="020B0800000000000000" pitchFamily="34" charset="-122"/>
              </a:rPr>
              <a:t>语句：</a:t>
            </a:r>
            <a:r>
              <a:rPr lang="en-US" altLang="zh-CN" b="1">
                <a:solidFill>
                  <a:schemeClr val="bg1"/>
                </a:solidFill>
                <a:latin typeface="思源黑体 CN Bold" panose="020B0800000000000000" pitchFamily="34" charset="-122"/>
                <a:ea typeface="思源黑体 CN Bold" panose="020B0800000000000000" pitchFamily="34" charset="-122"/>
              </a:rPr>
              <a:t>SELECT * FROM news WHERE id=1 and 1=1</a:t>
            </a:r>
            <a:endParaRPr lang="zh-CN" altLang="en-US" sz="1600" b="1" dirty="0">
              <a:solidFill>
                <a:schemeClr val="bg1"/>
              </a:solidFill>
              <a:latin typeface="思源黑体 CN Bold" panose="020B0800000000000000" pitchFamily="34" charset="-122"/>
              <a:ea typeface="思源黑体 CN Bold" panose="020B0800000000000000" pitchFamily="34" charset="-122"/>
            </a:endParaRPr>
          </a:p>
        </p:txBody>
      </p:sp>
      <p:sp>
        <p:nvSpPr>
          <p:cNvPr id="33" name="文本框 32"/>
          <p:cNvSpPr txBox="1"/>
          <p:nvPr/>
        </p:nvSpPr>
        <p:spPr>
          <a:xfrm>
            <a:off x="5542522" y="5130798"/>
            <a:ext cx="6223904" cy="369332"/>
          </a:xfrm>
          <a:prstGeom prst="rect">
            <a:avLst/>
          </a:prstGeom>
          <a:noFill/>
        </p:spPr>
        <p:txBody>
          <a:bodyPr wrap="square" rtlCol="0">
            <a:spAutoFit/>
          </a:bodyPr>
          <a:lstStyle/>
          <a:p>
            <a:r>
              <a:rPr lang="en-US" altLang="zh-CN" b="1">
                <a:solidFill>
                  <a:schemeClr val="bg1"/>
                </a:solidFill>
                <a:latin typeface="思源黑体 CN Bold" panose="020B0800000000000000" pitchFamily="34" charset="-122"/>
                <a:ea typeface="思源黑体 CN Bold" panose="020B0800000000000000" pitchFamily="34" charset="-122"/>
              </a:rPr>
              <a:t> SQLi</a:t>
            </a:r>
            <a:r>
              <a:rPr lang="zh-CN" altLang="en-US" b="1">
                <a:solidFill>
                  <a:schemeClr val="bg1"/>
                </a:solidFill>
                <a:latin typeface="思源黑体 CN Bold" panose="020B0800000000000000" pitchFamily="34" charset="-122"/>
                <a:ea typeface="思源黑体 CN Bold" panose="020B0800000000000000" pitchFamily="34" charset="-122"/>
              </a:rPr>
              <a:t>语句：</a:t>
            </a:r>
            <a:r>
              <a:rPr lang="en-US" altLang="zh-CN" b="1">
                <a:solidFill>
                  <a:schemeClr val="bg1"/>
                </a:solidFill>
                <a:latin typeface="思源黑体 CN Bold" panose="020B0800000000000000" pitchFamily="34" charset="-122"/>
                <a:ea typeface="思源黑体 CN Bold" panose="020B0800000000000000" pitchFamily="34" charset="-122"/>
              </a:rPr>
              <a:t>SELECT * FROM news WHERE id=1 and 1=2</a:t>
            </a:r>
            <a:endParaRPr lang="zh-CN" altLang="en-US" sz="1600" b="1" dirty="0">
              <a:solidFill>
                <a:schemeClr val="bg1"/>
              </a:solidFill>
              <a:latin typeface="思源黑体 CN Bold" panose="020B0800000000000000" pitchFamily="34" charset="-122"/>
              <a:ea typeface="思源黑体 CN Bold" panose="020B0800000000000000"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5"/>
          <p:cNvGrpSpPr/>
          <p:nvPr/>
        </p:nvGrpSpPr>
        <p:grpSpPr bwMode="auto">
          <a:xfrm>
            <a:off x="5706650" y="1229599"/>
            <a:ext cx="4248700" cy="4301521"/>
            <a:chOff x="5778834" y="1081826"/>
            <a:chExt cx="5357095" cy="5424184"/>
          </a:xfrm>
        </p:grpSpPr>
        <p:sp>
          <p:nvSpPr>
            <p:cNvPr id="11" name="椭圆 4"/>
            <p:cNvSpPr/>
            <p:nvPr/>
          </p:nvSpPr>
          <p:spPr bwMode="auto">
            <a:xfrm rot="197558">
              <a:off x="5778834" y="1081826"/>
              <a:ext cx="5357095" cy="5424184"/>
            </a:xfrm>
            <a:custGeom>
              <a:avLst/>
              <a:gdLst/>
              <a:ahLst/>
              <a:cxnLst/>
              <a:rect l="l" t="t" r="r" b="b"/>
              <a:pathLst>
                <a:path w="6373853" h="6453678">
                  <a:moveTo>
                    <a:pt x="1748789" y="3781"/>
                  </a:moveTo>
                  <a:cubicBezTo>
                    <a:pt x="1773410" y="1281"/>
                    <a:pt x="1798391" y="0"/>
                    <a:pt x="1823671" y="0"/>
                  </a:cubicBezTo>
                  <a:cubicBezTo>
                    <a:pt x="2222376" y="0"/>
                    <a:pt x="2546668" y="318599"/>
                    <a:pt x="2555176" y="715114"/>
                  </a:cubicBezTo>
                  <a:cubicBezTo>
                    <a:pt x="2646063" y="945229"/>
                    <a:pt x="2815509" y="1149545"/>
                    <a:pt x="3050234" y="1286278"/>
                  </a:cubicBezTo>
                  <a:cubicBezTo>
                    <a:pt x="3277270" y="1418531"/>
                    <a:pt x="3529180" y="1466470"/>
                    <a:pt x="3767051" y="1437382"/>
                  </a:cubicBezTo>
                  <a:cubicBezTo>
                    <a:pt x="4043009" y="1173698"/>
                    <a:pt x="4417184" y="1012566"/>
                    <a:pt x="4828995" y="1012566"/>
                  </a:cubicBezTo>
                  <a:cubicBezTo>
                    <a:pt x="5682197" y="1012566"/>
                    <a:pt x="6373853" y="1704222"/>
                    <a:pt x="6373853" y="2557424"/>
                  </a:cubicBezTo>
                  <a:cubicBezTo>
                    <a:pt x="6373853" y="3315640"/>
                    <a:pt x="5827627" y="3946278"/>
                    <a:pt x="5106977" y="4075988"/>
                  </a:cubicBezTo>
                  <a:cubicBezTo>
                    <a:pt x="4860269" y="4198053"/>
                    <a:pt x="4655938" y="4415360"/>
                    <a:pt x="4548276" y="4699239"/>
                  </a:cubicBezTo>
                  <a:cubicBezTo>
                    <a:pt x="4488061" y="4858013"/>
                    <a:pt x="4464290" y="5021251"/>
                    <a:pt x="4473846" y="5178965"/>
                  </a:cubicBezTo>
                  <a:cubicBezTo>
                    <a:pt x="4624448" y="5311033"/>
                    <a:pt x="4718008" y="5505241"/>
                    <a:pt x="4718008" y="5721301"/>
                  </a:cubicBezTo>
                  <a:cubicBezTo>
                    <a:pt x="4718008" y="6125782"/>
                    <a:pt x="4390112" y="6453678"/>
                    <a:pt x="3985631" y="6453678"/>
                  </a:cubicBezTo>
                  <a:cubicBezTo>
                    <a:pt x="3581150" y="6453678"/>
                    <a:pt x="3253254" y="6125782"/>
                    <a:pt x="3253254" y="5721301"/>
                  </a:cubicBezTo>
                  <a:cubicBezTo>
                    <a:pt x="3253254" y="5342100"/>
                    <a:pt x="3541444" y="5030211"/>
                    <a:pt x="3910750" y="4992705"/>
                  </a:cubicBezTo>
                  <a:lnTo>
                    <a:pt x="3970068" y="4989710"/>
                  </a:lnTo>
                  <a:cubicBezTo>
                    <a:pt x="4089426" y="4874941"/>
                    <a:pt x="4186035" y="4731148"/>
                    <a:pt x="4249282" y="4564379"/>
                  </a:cubicBezTo>
                  <a:cubicBezTo>
                    <a:pt x="4318623" y="4381544"/>
                    <a:pt x="4339635" y="4192787"/>
                    <a:pt x="4317136" y="4013436"/>
                  </a:cubicBezTo>
                  <a:cubicBezTo>
                    <a:pt x="4256166" y="3992601"/>
                    <a:pt x="4197322" y="3967056"/>
                    <a:pt x="4140584" y="3937908"/>
                  </a:cubicBezTo>
                  <a:cubicBezTo>
                    <a:pt x="3785942" y="3880704"/>
                    <a:pt x="3361104" y="3968836"/>
                    <a:pt x="2972750" y="4207511"/>
                  </a:cubicBezTo>
                  <a:cubicBezTo>
                    <a:pt x="2649524" y="4406159"/>
                    <a:pt x="2407922" y="4674458"/>
                    <a:pt x="2273557" y="4956562"/>
                  </a:cubicBezTo>
                  <a:cubicBezTo>
                    <a:pt x="2243728" y="5333109"/>
                    <a:pt x="1928537" y="5629160"/>
                    <a:pt x="1544199" y="5629160"/>
                  </a:cubicBezTo>
                  <a:cubicBezTo>
                    <a:pt x="1139718" y="5629161"/>
                    <a:pt x="811822" y="5301265"/>
                    <a:pt x="811822" y="4896783"/>
                  </a:cubicBezTo>
                  <a:cubicBezTo>
                    <a:pt x="811822" y="4517582"/>
                    <a:pt x="1100012" y="4205693"/>
                    <a:pt x="1469317" y="4168187"/>
                  </a:cubicBezTo>
                  <a:cubicBezTo>
                    <a:pt x="1493938" y="4165687"/>
                    <a:pt x="1518919" y="4164406"/>
                    <a:pt x="1544199" y="4164406"/>
                  </a:cubicBezTo>
                  <a:cubicBezTo>
                    <a:pt x="1614188" y="4164406"/>
                    <a:pt x="1681885" y="4174224"/>
                    <a:pt x="1745054" y="4195817"/>
                  </a:cubicBezTo>
                  <a:cubicBezTo>
                    <a:pt x="2080595" y="4225945"/>
                    <a:pt x="2467608" y="4133688"/>
                    <a:pt x="2823912" y="3914711"/>
                  </a:cubicBezTo>
                  <a:cubicBezTo>
                    <a:pt x="3105509" y="3741648"/>
                    <a:pt x="3325152" y="3515718"/>
                    <a:pt x="3465145" y="3273270"/>
                  </a:cubicBezTo>
                  <a:cubicBezTo>
                    <a:pt x="3451578" y="3254462"/>
                    <a:pt x="3441393" y="3233849"/>
                    <a:pt x="3431663" y="3212981"/>
                  </a:cubicBezTo>
                  <a:cubicBezTo>
                    <a:pt x="3160269" y="2960984"/>
                    <a:pt x="2737001" y="2800878"/>
                    <a:pt x="2261862" y="2800878"/>
                  </a:cubicBezTo>
                  <a:cubicBezTo>
                    <a:pt x="1915427" y="2800878"/>
                    <a:pt x="1596569" y="2885993"/>
                    <a:pt x="1343736" y="3029603"/>
                  </a:cubicBezTo>
                  <a:cubicBezTo>
                    <a:pt x="1213416" y="3228799"/>
                    <a:pt x="988216" y="3359981"/>
                    <a:pt x="732377" y="3359981"/>
                  </a:cubicBezTo>
                  <a:cubicBezTo>
                    <a:pt x="327896" y="3359981"/>
                    <a:pt x="0" y="3032085"/>
                    <a:pt x="0" y="2627604"/>
                  </a:cubicBezTo>
                  <a:cubicBezTo>
                    <a:pt x="0" y="2248403"/>
                    <a:pt x="288190" y="1936513"/>
                    <a:pt x="657496" y="1899008"/>
                  </a:cubicBezTo>
                  <a:cubicBezTo>
                    <a:pt x="682116" y="1896508"/>
                    <a:pt x="707097" y="1895227"/>
                    <a:pt x="732377" y="1895227"/>
                  </a:cubicBezTo>
                  <a:cubicBezTo>
                    <a:pt x="990216" y="1895227"/>
                    <a:pt x="1216935" y="2028468"/>
                    <a:pt x="1346404" y="2230521"/>
                  </a:cubicBezTo>
                  <a:cubicBezTo>
                    <a:pt x="1602758" y="2382858"/>
                    <a:pt x="1930881" y="2473491"/>
                    <a:pt x="2288367" y="2473491"/>
                  </a:cubicBezTo>
                  <a:cubicBezTo>
                    <a:pt x="2697774" y="2473492"/>
                    <a:pt x="3068669" y="2354621"/>
                    <a:pt x="3337053" y="2160075"/>
                  </a:cubicBezTo>
                  <a:cubicBezTo>
                    <a:pt x="3340926" y="2141545"/>
                    <a:pt x="3346143" y="2123420"/>
                    <a:pt x="3351687" y="2105436"/>
                  </a:cubicBezTo>
                  <a:cubicBezTo>
                    <a:pt x="3259746" y="1885205"/>
                    <a:pt x="3094211" y="1690778"/>
                    <a:pt x="2868101" y="1559064"/>
                  </a:cubicBezTo>
                  <a:cubicBezTo>
                    <a:pt x="2612420" y="1410124"/>
                    <a:pt x="2325191" y="1368116"/>
                    <a:pt x="2062135" y="1421669"/>
                  </a:cubicBezTo>
                  <a:cubicBezTo>
                    <a:pt x="2020112" y="1439592"/>
                    <a:pt x="1975220" y="1450584"/>
                    <a:pt x="1928800" y="1456357"/>
                  </a:cubicBezTo>
                  <a:cubicBezTo>
                    <a:pt x="1920816" y="1457887"/>
                    <a:pt x="1913196" y="1460508"/>
                    <a:pt x="1905608" y="1463212"/>
                  </a:cubicBezTo>
                  <a:lnTo>
                    <a:pt x="1907728" y="1459572"/>
                  </a:lnTo>
                  <a:cubicBezTo>
                    <a:pt x="1880177" y="1463133"/>
                    <a:pt x="1852113" y="1464754"/>
                    <a:pt x="1823671" y="1464754"/>
                  </a:cubicBezTo>
                  <a:cubicBezTo>
                    <a:pt x="1419190" y="1464754"/>
                    <a:pt x="1091294" y="1136858"/>
                    <a:pt x="1091294" y="732377"/>
                  </a:cubicBezTo>
                  <a:cubicBezTo>
                    <a:pt x="1091294" y="353176"/>
                    <a:pt x="1379484" y="41286"/>
                    <a:pt x="1748789" y="3781"/>
                  </a:cubicBezTo>
                  <a:close/>
                </a:path>
              </a:pathLst>
            </a:custGeom>
            <a:solidFill>
              <a:schemeClr val="accent1">
                <a:alpha val="16000"/>
              </a:schemeClr>
            </a:solidFill>
            <a:ln w="12700">
              <a:solidFill>
                <a:schemeClr val="accent1">
                  <a:alpha val="56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lang="en-US" sz="1600" dirty="0"/>
            </a:p>
          </p:txBody>
        </p:sp>
        <p:sp>
          <p:nvSpPr>
            <p:cNvPr id="12" name="椭圆 11"/>
            <p:cNvSpPr/>
            <p:nvPr/>
          </p:nvSpPr>
          <p:spPr bwMode="auto">
            <a:xfrm>
              <a:off x="6962464" y="1155757"/>
              <a:ext cx="928582" cy="928666"/>
            </a:xfrm>
            <a:prstGeom prst="ellipse">
              <a:avLst/>
            </a:prstGeom>
            <a:solidFill>
              <a:schemeClr val="accent1">
                <a:alpha val="16000"/>
              </a:schemeClr>
            </a:solidFill>
            <a:ln w="12700">
              <a:solidFill>
                <a:schemeClr val="accent1">
                  <a:alpha val="56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sz="1600">
                <a:solidFill>
                  <a:schemeClr val="tx1"/>
                </a:solidFill>
              </a:endParaRPr>
            </a:p>
          </p:txBody>
        </p:sp>
        <p:sp>
          <p:nvSpPr>
            <p:cNvPr id="13" name="椭圆 12"/>
            <p:cNvSpPr/>
            <p:nvPr/>
          </p:nvSpPr>
          <p:spPr bwMode="auto">
            <a:xfrm>
              <a:off x="5966818" y="2701815"/>
              <a:ext cx="932023" cy="928666"/>
            </a:xfrm>
            <a:prstGeom prst="ellipse">
              <a:avLst/>
            </a:prstGeom>
            <a:solidFill>
              <a:schemeClr val="accent1">
                <a:alpha val="16000"/>
              </a:schemeClr>
            </a:solidFill>
            <a:ln w="12700">
              <a:solidFill>
                <a:schemeClr val="accent1">
                  <a:alpha val="56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sz="1600">
                <a:solidFill>
                  <a:schemeClr val="tx1"/>
                </a:solidFill>
              </a:endParaRPr>
            </a:p>
          </p:txBody>
        </p:sp>
        <p:sp>
          <p:nvSpPr>
            <p:cNvPr id="14" name="椭圆 13"/>
            <p:cNvSpPr/>
            <p:nvPr/>
          </p:nvSpPr>
          <p:spPr bwMode="auto">
            <a:xfrm>
              <a:off x="6541164" y="4645136"/>
              <a:ext cx="932023" cy="928666"/>
            </a:xfrm>
            <a:prstGeom prst="ellipse">
              <a:avLst/>
            </a:prstGeom>
            <a:solidFill>
              <a:schemeClr val="accent1">
                <a:alpha val="16000"/>
              </a:schemeClr>
            </a:solidFill>
            <a:ln w="12700">
              <a:solidFill>
                <a:schemeClr val="accent1">
                  <a:alpha val="56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sz="1600">
                <a:solidFill>
                  <a:schemeClr val="tx1"/>
                </a:solidFill>
              </a:endParaRPr>
            </a:p>
          </p:txBody>
        </p:sp>
        <p:sp>
          <p:nvSpPr>
            <p:cNvPr id="15" name="椭圆 14"/>
            <p:cNvSpPr/>
            <p:nvPr/>
          </p:nvSpPr>
          <p:spPr bwMode="auto">
            <a:xfrm>
              <a:off x="8539336" y="5468898"/>
              <a:ext cx="932023" cy="928666"/>
            </a:xfrm>
            <a:prstGeom prst="ellipse">
              <a:avLst/>
            </a:prstGeom>
            <a:solidFill>
              <a:schemeClr val="accent1">
                <a:alpha val="16000"/>
              </a:schemeClr>
            </a:solidFill>
            <a:ln w="12700">
              <a:solidFill>
                <a:schemeClr val="accent1">
                  <a:alpha val="56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sz="1600">
                <a:solidFill>
                  <a:schemeClr val="tx1"/>
                </a:solidFill>
              </a:endParaRPr>
            </a:p>
          </p:txBody>
        </p:sp>
      </p:gr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0370" y="1418132"/>
            <a:ext cx="3314352" cy="3318080"/>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文本框 29"/>
          <p:cNvSpPr txBox="1">
            <a:spLocks noChangeArrowheads="1"/>
          </p:cNvSpPr>
          <p:nvPr/>
        </p:nvSpPr>
        <p:spPr bwMode="auto">
          <a:xfrm>
            <a:off x="6735538" y="1354877"/>
            <a:ext cx="6655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80604020202020204" charset="0"/>
                <a:ea typeface="宋体" charset="-122"/>
              </a:defRPr>
            </a:lvl1pPr>
            <a:lvl2pPr marL="742950" indent="-285750" eaLnBrk="0" hangingPunct="0">
              <a:defRPr>
                <a:solidFill>
                  <a:schemeClr val="tx1"/>
                </a:solidFill>
                <a:latin typeface="Arial" panose="02080604020202020204" charset="0"/>
                <a:ea typeface="宋体" charset="-122"/>
              </a:defRPr>
            </a:lvl2pPr>
            <a:lvl3pPr marL="1143000" indent="-228600" eaLnBrk="0" hangingPunct="0">
              <a:defRPr>
                <a:solidFill>
                  <a:schemeClr val="tx1"/>
                </a:solidFill>
                <a:latin typeface="Arial" panose="02080604020202020204" charset="0"/>
                <a:ea typeface="宋体" charset="-122"/>
              </a:defRPr>
            </a:lvl3pPr>
            <a:lvl4pPr marL="1600200" indent="-228600" eaLnBrk="0" hangingPunct="0">
              <a:defRPr>
                <a:solidFill>
                  <a:schemeClr val="tx1"/>
                </a:solidFill>
                <a:latin typeface="Arial" panose="02080604020202020204" charset="0"/>
                <a:ea typeface="宋体" charset="-122"/>
              </a:defRPr>
            </a:lvl4pPr>
            <a:lvl5pPr marL="2057400" indent="-228600" eaLnBrk="0" hangingPunct="0">
              <a:defRPr>
                <a:solidFill>
                  <a:schemeClr val="tx1"/>
                </a:solidFill>
                <a:latin typeface="Arial" panose="02080604020202020204" charset="0"/>
                <a:ea typeface="宋体" charset="-122"/>
              </a:defRPr>
            </a:lvl5pPr>
            <a:lvl6pPr marL="2514600" indent="-228600" eaLnBrk="0" fontAlgn="base" hangingPunct="0">
              <a:spcBef>
                <a:spcPct val="0"/>
              </a:spcBef>
              <a:spcAft>
                <a:spcPct val="0"/>
              </a:spcAft>
              <a:defRPr>
                <a:solidFill>
                  <a:schemeClr val="tx1"/>
                </a:solidFill>
                <a:latin typeface="Arial" panose="02080604020202020204" charset="0"/>
                <a:ea typeface="宋体" charset="-122"/>
              </a:defRPr>
            </a:lvl6pPr>
            <a:lvl7pPr marL="2971800" indent="-228600" eaLnBrk="0" fontAlgn="base" hangingPunct="0">
              <a:spcBef>
                <a:spcPct val="0"/>
              </a:spcBef>
              <a:spcAft>
                <a:spcPct val="0"/>
              </a:spcAft>
              <a:defRPr>
                <a:solidFill>
                  <a:schemeClr val="tx1"/>
                </a:solidFill>
                <a:latin typeface="Arial" panose="02080604020202020204" charset="0"/>
                <a:ea typeface="宋体" charset="-122"/>
              </a:defRPr>
            </a:lvl7pPr>
            <a:lvl8pPr marL="3429000" indent="-228600" eaLnBrk="0" fontAlgn="base" hangingPunct="0">
              <a:spcBef>
                <a:spcPct val="0"/>
              </a:spcBef>
              <a:spcAft>
                <a:spcPct val="0"/>
              </a:spcAft>
              <a:defRPr>
                <a:solidFill>
                  <a:schemeClr val="tx1"/>
                </a:solidFill>
                <a:latin typeface="Arial" panose="02080604020202020204" charset="0"/>
                <a:ea typeface="宋体" charset="-122"/>
              </a:defRPr>
            </a:lvl8pPr>
            <a:lvl9pPr marL="3886200" indent="-228600" eaLnBrk="0" fontAlgn="base" hangingPunct="0">
              <a:spcBef>
                <a:spcPct val="0"/>
              </a:spcBef>
              <a:spcAft>
                <a:spcPct val="0"/>
              </a:spcAft>
              <a:defRPr>
                <a:solidFill>
                  <a:schemeClr val="tx1"/>
                </a:solidFill>
                <a:latin typeface="Arial" panose="02080604020202020204" charset="0"/>
                <a:ea typeface="宋体" charset="-122"/>
              </a:defRPr>
            </a:lvl9pPr>
          </a:lstStyle>
          <a:p>
            <a:pPr algn="ctr"/>
            <a:r>
              <a:rPr lang="en-US" altLang="zh-CN" sz="3200" dirty="0">
                <a:solidFill>
                  <a:schemeClr val="bg1"/>
                </a:solidFill>
                <a:effectLst>
                  <a:innerShdw blurRad="63500" dist="38100" dir="13500000">
                    <a:prstClr val="black">
                      <a:alpha val="50000"/>
                    </a:prstClr>
                  </a:innerShdw>
                </a:effectLst>
                <a:latin typeface="微软雅黑" pitchFamily="34" charset="-122"/>
                <a:ea typeface="微软雅黑" pitchFamily="34" charset="-122"/>
              </a:rPr>
              <a:t>01</a:t>
            </a:r>
            <a:endParaRPr lang="zh-CN" altLang="en-US" sz="3200" dirty="0">
              <a:solidFill>
                <a:schemeClr val="bg1"/>
              </a:solidFill>
              <a:effectLst>
                <a:innerShdw blurRad="63500" dist="38100" dir="13500000">
                  <a:prstClr val="black">
                    <a:alpha val="50000"/>
                  </a:prstClr>
                </a:innerShdw>
              </a:effectLst>
              <a:latin typeface="微软雅黑" pitchFamily="34" charset="-122"/>
              <a:ea typeface="微软雅黑" pitchFamily="34" charset="-122"/>
            </a:endParaRPr>
          </a:p>
        </p:txBody>
      </p:sp>
      <p:sp>
        <p:nvSpPr>
          <p:cNvPr id="18" name="文本框 29"/>
          <p:cNvSpPr txBox="1">
            <a:spLocks noChangeArrowheads="1"/>
          </p:cNvSpPr>
          <p:nvPr/>
        </p:nvSpPr>
        <p:spPr bwMode="auto">
          <a:xfrm>
            <a:off x="5854368" y="2600584"/>
            <a:ext cx="6655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eaLnBrk="0" hangingPunct="0">
              <a:defRPr sz="4000">
                <a:solidFill>
                  <a:srgbClr val="FF0000"/>
                </a:solidFill>
                <a:effectLst>
                  <a:innerShdw blurRad="63500" dist="38100" dir="13500000">
                    <a:prstClr val="black">
                      <a:alpha val="50000"/>
                    </a:prstClr>
                  </a:innerShdw>
                </a:effectLst>
                <a:latin typeface="微软雅黑" pitchFamily="34" charset="-122"/>
                <a:ea typeface="微软雅黑" pitchFamily="34" charset="-122"/>
              </a:defRPr>
            </a:lvl1pPr>
            <a:lvl2pPr marL="742950" indent="-285750" eaLnBrk="0" hangingPunct="0">
              <a:defRPr>
                <a:latin typeface="Arial" panose="02080604020202020204" charset="0"/>
                <a:ea typeface="宋体" charset="-122"/>
              </a:defRPr>
            </a:lvl2pPr>
            <a:lvl3pPr marL="1143000" indent="-228600" eaLnBrk="0" hangingPunct="0">
              <a:defRPr>
                <a:latin typeface="Arial" panose="02080604020202020204" charset="0"/>
                <a:ea typeface="宋体" charset="-122"/>
              </a:defRPr>
            </a:lvl3pPr>
            <a:lvl4pPr marL="1600200" indent="-228600" eaLnBrk="0" hangingPunct="0">
              <a:defRPr>
                <a:latin typeface="Arial" panose="02080604020202020204" charset="0"/>
                <a:ea typeface="宋体" charset="-122"/>
              </a:defRPr>
            </a:lvl4pPr>
            <a:lvl5pPr marL="2057400" indent="-228600" eaLnBrk="0" hangingPunct="0">
              <a:defRPr>
                <a:latin typeface="Arial" panose="02080604020202020204" charset="0"/>
                <a:ea typeface="宋体" charset="-122"/>
              </a:defRPr>
            </a:lvl5pPr>
            <a:lvl6pPr marL="2514600" indent="-228600" eaLnBrk="0" fontAlgn="base" hangingPunct="0">
              <a:spcBef>
                <a:spcPct val="0"/>
              </a:spcBef>
              <a:spcAft>
                <a:spcPct val="0"/>
              </a:spcAft>
              <a:defRPr>
                <a:latin typeface="Arial" panose="02080604020202020204" charset="0"/>
                <a:ea typeface="宋体" charset="-122"/>
              </a:defRPr>
            </a:lvl6pPr>
            <a:lvl7pPr marL="2971800" indent="-228600" eaLnBrk="0" fontAlgn="base" hangingPunct="0">
              <a:spcBef>
                <a:spcPct val="0"/>
              </a:spcBef>
              <a:spcAft>
                <a:spcPct val="0"/>
              </a:spcAft>
              <a:defRPr>
                <a:latin typeface="Arial" panose="02080604020202020204" charset="0"/>
                <a:ea typeface="宋体" charset="-122"/>
              </a:defRPr>
            </a:lvl7pPr>
            <a:lvl8pPr marL="3429000" indent="-228600" eaLnBrk="0" fontAlgn="base" hangingPunct="0">
              <a:spcBef>
                <a:spcPct val="0"/>
              </a:spcBef>
              <a:spcAft>
                <a:spcPct val="0"/>
              </a:spcAft>
              <a:defRPr>
                <a:latin typeface="Arial" panose="02080604020202020204" charset="0"/>
                <a:ea typeface="宋体" charset="-122"/>
              </a:defRPr>
            </a:lvl8pPr>
            <a:lvl9pPr marL="3886200" indent="-228600" eaLnBrk="0" fontAlgn="base" hangingPunct="0">
              <a:spcBef>
                <a:spcPct val="0"/>
              </a:spcBef>
              <a:spcAft>
                <a:spcPct val="0"/>
              </a:spcAft>
              <a:defRPr>
                <a:latin typeface="Arial" panose="02080604020202020204" charset="0"/>
                <a:ea typeface="宋体" charset="-122"/>
              </a:defRPr>
            </a:lvl9pPr>
          </a:lstStyle>
          <a:p>
            <a:r>
              <a:rPr lang="en-US" altLang="zh-CN" sz="3200" dirty="0">
                <a:solidFill>
                  <a:schemeClr val="bg1"/>
                </a:solidFill>
              </a:rPr>
              <a:t>02</a:t>
            </a:r>
            <a:endParaRPr lang="zh-CN" altLang="en-US" sz="3200" dirty="0">
              <a:solidFill>
                <a:schemeClr val="bg1"/>
              </a:solidFill>
            </a:endParaRPr>
          </a:p>
        </p:txBody>
      </p:sp>
      <p:sp>
        <p:nvSpPr>
          <p:cNvPr id="19" name="文本框 29"/>
          <p:cNvSpPr txBox="1">
            <a:spLocks noChangeArrowheads="1"/>
          </p:cNvSpPr>
          <p:nvPr/>
        </p:nvSpPr>
        <p:spPr bwMode="auto">
          <a:xfrm>
            <a:off x="6367289" y="4149270"/>
            <a:ext cx="6655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eaLnBrk="0" hangingPunct="0">
              <a:defRPr sz="4000">
                <a:solidFill>
                  <a:srgbClr val="FF0000"/>
                </a:solidFill>
                <a:effectLst>
                  <a:innerShdw blurRad="63500" dist="38100" dir="13500000">
                    <a:prstClr val="black">
                      <a:alpha val="50000"/>
                    </a:prstClr>
                  </a:innerShdw>
                </a:effectLst>
                <a:latin typeface="微软雅黑" pitchFamily="34" charset="-122"/>
                <a:ea typeface="微软雅黑" pitchFamily="34" charset="-122"/>
              </a:defRPr>
            </a:lvl1pPr>
            <a:lvl2pPr marL="742950" indent="-285750" eaLnBrk="0" hangingPunct="0">
              <a:defRPr>
                <a:latin typeface="Arial" panose="02080604020202020204" charset="0"/>
                <a:ea typeface="宋体" charset="-122"/>
              </a:defRPr>
            </a:lvl2pPr>
            <a:lvl3pPr marL="1143000" indent="-228600" eaLnBrk="0" hangingPunct="0">
              <a:defRPr>
                <a:latin typeface="Arial" panose="02080604020202020204" charset="0"/>
                <a:ea typeface="宋体" charset="-122"/>
              </a:defRPr>
            </a:lvl3pPr>
            <a:lvl4pPr marL="1600200" indent="-228600" eaLnBrk="0" hangingPunct="0">
              <a:defRPr>
                <a:latin typeface="Arial" panose="02080604020202020204" charset="0"/>
                <a:ea typeface="宋体" charset="-122"/>
              </a:defRPr>
            </a:lvl4pPr>
            <a:lvl5pPr marL="2057400" indent="-228600" eaLnBrk="0" hangingPunct="0">
              <a:defRPr>
                <a:latin typeface="Arial" panose="02080604020202020204" charset="0"/>
                <a:ea typeface="宋体" charset="-122"/>
              </a:defRPr>
            </a:lvl5pPr>
            <a:lvl6pPr marL="2514600" indent="-228600" eaLnBrk="0" fontAlgn="base" hangingPunct="0">
              <a:spcBef>
                <a:spcPct val="0"/>
              </a:spcBef>
              <a:spcAft>
                <a:spcPct val="0"/>
              </a:spcAft>
              <a:defRPr>
                <a:latin typeface="Arial" panose="02080604020202020204" charset="0"/>
                <a:ea typeface="宋体" charset="-122"/>
              </a:defRPr>
            </a:lvl6pPr>
            <a:lvl7pPr marL="2971800" indent="-228600" eaLnBrk="0" fontAlgn="base" hangingPunct="0">
              <a:spcBef>
                <a:spcPct val="0"/>
              </a:spcBef>
              <a:spcAft>
                <a:spcPct val="0"/>
              </a:spcAft>
              <a:defRPr>
                <a:latin typeface="Arial" panose="02080604020202020204" charset="0"/>
                <a:ea typeface="宋体" charset="-122"/>
              </a:defRPr>
            </a:lvl7pPr>
            <a:lvl8pPr marL="3429000" indent="-228600" eaLnBrk="0" fontAlgn="base" hangingPunct="0">
              <a:spcBef>
                <a:spcPct val="0"/>
              </a:spcBef>
              <a:spcAft>
                <a:spcPct val="0"/>
              </a:spcAft>
              <a:defRPr>
                <a:latin typeface="Arial" panose="02080604020202020204" charset="0"/>
                <a:ea typeface="宋体" charset="-122"/>
              </a:defRPr>
            </a:lvl8pPr>
            <a:lvl9pPr marL="3886200" indent="-228600" eaLnBrk="0" fontAlgn="base" hangingPunct="0">
              <a:spcBef>
                <a:spcPct val="0"/>
              </a:spcBef>
              <a:spcAft>
                <a:spcPct val="0"/>
              </a:spcAft>
              <a:defRPr>
                <a:latin typeface="Arial" panose="02080604020202020204" charset="0"/>
                <a:ea typeface="宋体" charset="-122"/>
              </a:defRPr>
            </a:lvl9pPr>
          </a:lstStyle>
          <a:p>
            <a:r>
              <a:rPr lang="en-US" altLang="zh-CN" sz="3200" dirty="0">
                <a:solidFill>
                  <a:schemeClr val="bg1"/>
                </a:solidFill>
              </a:rPr>
              <a:t>03</a:t>
            </a:r>
            <a:endParaRPr lang="zh-CN" altLang="en-US" sz="3200" dirty="0">
              <a:solidFill>
                <a:schemeClr val="bg1"/>
              </a:solidFill>
            </a:endParaRPr>
          </a:p>
        </p:txBody>
      </p:sp>
      <p:sp>
        <p:nvSpPr>
          <p:cNvPr id="20" name="文本框 29"/>
          <p:cNvSpPr txBox="1">
            <a:spLocks noChangeArrowheads="1"/>
          </p:cNvSpPr>
          <p:nvPr/>
        </p:nvSpPr>
        <p:spPr bwMode="auto">
          <a:xfrm>
            <a:off x="7918439" y="4783719"/>
            <a:ext cx="6655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eaLnBrk="0" hangingPunct="0">
              <a:defRPr sz="4000">
                <a:solidFill>
                  <a:srgbClr val="FF0000"/>
                </a:solidFill>
                <a:effectLst>
                  <a:innerShdw blurRad="63500" dist="38100" dir="13500000">
                    <a:prstClr val="black">
                      <a:alpha val="50000"/>
                    </a:prstClr>
                  </a:innerShdw>
                </a:effectLst>
                <a:latin typeface="微软雅黑" pitchFamily="34" charset="-122"/>
                <a:ea typeface="微软雅黑" pitchFamily="34" charset="-122"/>
              </a:defRPr>
            </a:lvl1pPr>
            <a:lvl2pPr marL="742950" indent="-285750" eaLnBrk="0" hangingPunct="0">
              <a:defRPr>
                <a:latin typeface="Arial" panose="02080604020202020204" charset="0"/>
                <a:ea typeface="宋体" charset="-122"/>
              </a:defRPr>
            </a:lvl2pPr>
            <a:lvl3pPr marL="1143000" indent="-228600" eaLnBrk="0" hangingPunct="0">
              <a:defRPr>
                <a:latin typeface="Arial" panose="02080604020202020204" charset="0"/>
                <a:ea typeface="宋体" charset="-122"/>
              </a:defRPr>
            </a:lvl3pPr>
            <a:lvl4pPr marL="1600200" indent="-228600" eaLnBrk="0" hangingPunct="0">
              <a:defRPr>
                <a:latin typeface="Arial" panose="02080604020202020204" charset="0"/>
                <a:ea typeface="宋体" charset="-122"/>
              </a:defRPr>
            </a:lvl4pPr>
            <a:lvl5pPr marL="2057400" indent="-228600" eaLnBrk="0" hangingPunct="0">
              <a:defRPr>
                <a:latin typeface="Arial" panose="02080604020202020204" charset="0"/>
                <a:ea typeface="宋体" charset="-122"/>
              </a:defRPr>
            </a:lvl5pPr>
            <a:lvl6pPr marL="2514600" indent="-228600" eaLnBrk="0" fontAlgn="base" hangingPunct="0">
              <a:spcBef>
                <a:spcPct val="0"/>
              </a:spcBef>
              <a:spcAft>
                <a:spcPct val="0"/>
              </a:spcAft>
              <a:defRPr>
                <a:latin typeface="Arial" panose="02080604020202020204" charset="0"/>
                <a:ea typeface="宋体" charset="-122"/>
              </a:defRPr>
            </a:lvl6pPr>
            <a:lvl7pPr marL="2971800" indent="-228600" eaLnBrk="0" fontAlgn="base" hangingPunct="0">
              <a:spcBef>
                <a:spcPct val="0"/>
              </a:spcBef>
              <a:spcAft>
                <a:spcPct val="0"/>
              </a:spcAft>
              <a:defRPr>
                <a:latin typeface="Arial" panose="02080604020202020204" charset="0"/>
                <a:ea typeface="宋体" charset="-122"/>
              </a:defRPr>
            </a:lvl7pPr>
            <a:lvl8pPr marL="3429000" indent="-228600" eaLnBrk="0" fontAlgn="base" hangingPunct="0">
              <a:spcBef>
                <a:spcPct val="0"/>
              </a:spcBef>
              <a:spcAft>
                <a:spcPct val="0"/>
              </a:spcAft>
              <a:defRPr>
                <a:latin typeface="Arial" panose="02080604020202020204" charset="0"/>
                <a:ea typeface="宋体" charset="-122"/>
              </a:defRPr>
            </a:lvl8pPr>
            <a:lvl9pPr marL="3886200" indent="-228600" eaLnBrk="0" fontAlgn="base" hangingPunct="0">
              <a:spcBef>
                <a:spcPct val="0"/>
              </a:spcBef>
              <a:spcAft>
                <a:spcPct val="0"/>
              </a:spcAft>
              <a:defRPr>
                <a:latin typeface="Arial" panose="02080604020202020204" charset="0"/>
                <a:ea typeface="宋体" charset="-122"/>
              </a:defRPr>
            </a:lvl9pPr>
          </a:lstStyle>
          <a:p>
            <a:r>
              <a:rPr lang="en-US" altLang="zh-CN" sz="3200" dirty="0">
                <a:solidFill>
                  <a:schemeClr val="bg1"/>
                </a:solidFill>
              </a:rPr>
              <a:t>04</a:t>
            </a:r>
            <a:endParaRPr lang="zh-CN" altLang="en-US" sz="3200" dirty="0">
              <a:solidFill>
                <a:schemeClr val="bg1"/>
              </a:solidFill>
            </a:endParaRPr>
          </a:p>
        </p:txBody>
      </p:sp>
      <p:cxnSp>
        <p:nvCxnSpPr>
          <p:cNvPr id="21" name="直接连接符 20"/>
          <p:cNvCxnSpPr/>
          <p:nvPr/>
        </p:nvCxnSpPr>
        <p:spPr>
          <a:xfrm flipH="1">
            <a:off x="3573200" y="1738220"/>
            <a:ext cx="3071367" cy="0"/>
          </a:xfrm>
          <a:prstGeom prst="line">
            <a:avLst/>
          </a:prstGeom>
          <a:ln w="12700">
            <a:solidFill>
              <a:schemeClr val="bg2">
                <a:lumMod val="75000"/>
              </a:schemeClr>
            </a:solidFill>
            <a:tailEnd type="oval" w="lg" len="lg"/>
          </a:ln>
          <a:effectLst/>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3554100" y="2909003"/>
            <a:ext cx="2300268" cy="0"/>
          </a:xfrm>
          <a:prstGeom prst="line">
            <a:avLst/>
          </a:prstGeom>
          <a:ln w="12700">
            <a:solidFill>
              <a:schemeClr val="bg2">
                <a:lumMod val="75000"/>
              </a:schemeClr>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3682064" y="5241229"/>
            <a:ext cx="4177316" cy="0"/>
          </a:xfrm>
          <a:prstGeom prst="line">
            <a:avLst/>
          </a:prstGeom>
          <a:ln w="12700">
            <a:solidFill>
              <a:schemeClr val="bg2">
                <a:lumMod val="75000"/>
              </a:schemeClr>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682064" y="4369932"/>
            <a:ext cx="2543268" cy="22399"/>
          </a:xfrm>
          <a:prstGeom prst="line">
            <a:avLst/>
          </a:prstGeom>
          <a:ln w="12700">
            <a:solidFill>
              <a:schemeClr val="bg2">
                <a:lumMod val="75000"/>
              </a:schemeClr>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712820" y="1330597"/>
            <a:ext cx="2105996" cy="615362"/>
            <a:chOff x="8641357" y="2133650"/>
            <a:chExt cx="2620431" cy="615505"/>
          </a:xfrm>
        </p:grpSpPr>
        <p:sp>
          <p:nvSpPr>
            <p:cNvPr id="26" name="TextBox 131"/>
            <p:cNvSpPr txBox="1"/>
            <p:nvPr/>
          </p:nvSpPr>
          <p:spPr>
            <a:xfrm>
              <a:off x="8785373" y="2421682"/>
              <a:ext cx="2133944" cy="327473"/>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itchFamily="34" charset="-122"/>
                  <a:ea typeface="微软雅黑" pitchFamily="34" charset="-122"/>
                </a:defRPr>
              </a:lvl1pPr>
            </a:lstStyle>
            <a:p>
              <a:pPr>
                <a:lnSpc>
                  <a:spcPts val="2000"/>
                </a:lnSpc>
              </a:pPr>
              <a:r>
                <a:rPr lang="zh-CN" altLang="en-US" sz="1400" dirty="0">
                  <a:solidFill>
                    <a:schemeClr val="bg1"/>
                  </a:solidFill>
                </a:rPr>
                <a:t>数字型</a:t>
              </a:r>
            </a:p>
          </p:txBody>
        </p:sp>
        <p:sp>
          <p:nvSpPr>
            <p:cNvPr id="27" name="Freeform 512"/>
            <p:cNvSpPr/>
            <p:nvPr/>
          </p:nvSpPr>
          <p:spPr bwMode="auto">
            <a:xfrm>
              <a:off x="8641357" y="2191370"/>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rgbClr val="FF0000"/>
            </a:solidFill>
            <a:ln>
              <a:noFill/>
            </a:ln>
          </p:spPr>
          <p:txBody>
            <a:bodyPr vert="horz" wrap="square" lIns="91419" tIns="45709" rIns="91419" bIns="45709" numCol="1" anchor="t" anchorCtr="0" compatLnSpc="1"/>
            <a:lstStyle/>
            <a:p>
              <a:endParaRPr lang="zh-CN" altLang="en-US">
                <a:solidFill>
                  <a:schemeClr val="bg1"/>
                </a:solidFill>
              </a:endParaRPr>
            </a:p>
          </p:txBody>
        </p:sp>
        <p:sp>
          <p:nvSpPr>
            <p:cNvPr id="34" name="TextBox 133"/>
            <p:cNvSpPr txBox="1"/>
            <p:nvPr/>
          </p:nvSpPr>
          <p:spPr>
            <a:xfrm>
              <a:off x="8784483" y="2133650"/>
              <a:ext cx="2477305" cy="338554"/>
            </a:xfrm>
            <a:prstGeom prst="rect">
              <a:avLst/>
            </a:prstGeom>
            <a:noFill/>
          </p:spPr>
          <p:txBody>
            <a:bodyPr wrap="square" rtlCol="0">
              <a:spAutoFit/>
            </a:bodyPr>
            <a:lstStyle/>
            <a:p>
              <a:r>
                <a:rPr lang="zh-CN" altLang="en-US" sz="1600" dirty="0">
                  <a:solidFill>
                    <a:schemeClr val="bg1"/>
                  </a:solidFill>
                  <a:latin typeface="微软雅黑" pitchFamily="34" charset="-122"/>
                  <a:ea typeface="微软雅黑" pitchFamily="34" charset="-122"/>
                </a:rPr>
                <a:t>数据类型</a:t>
              </a:r>
              <a:endParaRPr lang="zh-CN" altLang="zh-CN" sz="1600" dirty="0">
                <a:solidFill>
                  <a:schemeClr val="bg1"/>
                </a:solidFill>
                <a:latin typeface="微软雅黑" pitchFamily="34" charset="-122"/>
                <a:ea typeface="微软雅黑" pitchFamily="34" charset="-122"/>
              </a:endParaRPr>
            </a:p>
          </p:txBody>
        </p:sp>
      </p:grpSp>
      <p:grpSp>
        <p:nvGrpSpPr>
          <p:cNvPr id="35" name="组合 34"/>
          <p:cNvGrpSpPr/>
          <p:nvPr/>
        </p:nvGrpSpPr>
        <p:grpSpPr>
          <a:xfrm>
            <a:off x="1712820" y="2410467"/>
            <a:ext cx="2105996" cy="615362"/>
            <a:chOff x="8641357" y="2133650"/>
            <a:chExt cx="2620431" cy="615505"/>
          </a:xfrm>
        </p:grpSpPr>
        <p:sp>
          <p:nvSpPr>
            <p:cNvPr id="36" name="TextBox 135"/>
            <p:cNvSpPr txBox="1"/>
            <p:nvPr/>
          </p:nvSpPr>
          <p:spPr>
            <a:xfrm>
              <a:off x="8785373" y="2421682"/>
              <a:ext cx="2133944" cy="327473"/>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itchFamily="34" charset="-122"/>
                  <a:ea typeface="微软雅黑" pitchFamily="34" charset="-122"/>
                </a:defRPr>
              </a:lvl1pPr>
            </a:lstStyle>
            <a:p>
              <a:pPr>
                <a:lnSpc>
                  <a:spcPts val="2000"/>
                </a:lnSpc>
              </a:pPr>
              <a:r>
                <a:rPr lang="zh-CN" altLang="en-US" sz="1400" dirty="0">
                  <a:solidFill>
                    <a:schemeClr val="bg1"/>
                  </a:solidFill>
                </a:rPr>
                <a:t>字符型</a:t>
              </a:r>
            </a:p>
          </p:txBody>
        </p:sp>
        <p:sp>
          <p:nvSpPr>
            <p:cNvPr id="37" name="Freeform 512"/>
            <p:cNvSpPr/>
            <p:nvPr/>
          </p:nvSpPr>
          <p:spPr bwMode="auto">
            <a:xfrm>
              <a:off x="8641357" y="217708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rgbClr val="FF0000"/>
            </a:solidFill>
            <a:ln>
              <a:noFill/>
            </a:ln>
          </p:spPr>
          <p:txBody>
            <a:bodyPr vert="horz" wrap="square" lIns="91419" tIns="45709" rIns="91419" bIns="45709" numCol="1" anchor="t" anchorCtr="0" compatLnSpc="1"/>
            <a:lstStyle/>
            <a:p>
              <a:endParaRPr lang="zh-CN" altLang="en-US">
                <a:solidFill>
                  <a:schemeClr val="bg1"/>
                </a:solidFill>
              </a:endParaRPr>
            </a:p>
          </p:txBody>
        </p:sp>
        <p:sp>
          <p:nvSpPr>
            <p:cNvPr id="38" name="TextBox 137"/>
            <p:cNvSpPr txBox="1"/>
            <p:nvPr/>
          </p:nvSpPr>
          <p:spPr>
            <a:xfrm>
              <a:off x="8784483" y="2133650"/>
              <a:ext cx="2477305" cy="338554"/>
            </a:xfrm>
            <a:prstGeom prst="rect">
              <a:avLst/>
            </a:prstGeom>
            <a:noFill/>
          </p:spPr>
          <p:txBody>
            <a:bodyPr wrap="square" rtlCol="0">
              <a:spAutoFit/>
            </a:bodyPr>
            <a:lstStyle>
              <a:defPPr>
                <a:defRPr lang="zh-CN"/>
              </a:defPPr>
              <a:lvl1pPr>
                <a:defRPr sz="1600">
                  <a:solidFill>
                    <a:srgbClr val="FF0000"/>
                  </a:solidFill>
                  <a:latin typeface="微软雅黑" pitchFamily="34" charset="-122"/>
                  <a:ea typeface="微软雅黑" pitchFamily="34" charset="-122"/>
                </a:defRPr>
              </a:lvl1pPr>
            </a:lstStyle>
            <a:p>
              <a:r>
                <a:rPr lang="zh-CN" altLang="en-US" dirty="0">
                  <a:solidFill>
                    <a:schemeClr val="bg1"/>
                  </a:solidFill>
                </a:rPr>
                <a:t>数据类型</a:t>
              </a:r>
              <a:endParaRPr lang="zh-CN" altLang="zh-CN" dirty="0">
                <a:solidFill>
                  <a:schemeClr val="bg1"/>
                </a:solidFill>
              </a:endParaRPr>
            </a:p>
          </p:txBody>
        </p:sp>
      </p:grpSp>
      <p:grpSp>
        <p:nvGrpSpPr>
          <p:cNvPr id="39" name="组合 38"/>
          <p:cNvGrpSpPr/>
          <p:nvPr/>
        </p:nvGrpSpPr>
        <p:grpSpPr>
          <a:xfrm>
            <a:off x="1712820" y="3562329"/>
            <a:ext cx="2105996" cy="615362"/>
            <a:chOff x="8641357" y="2133650"/>
            <a:chExt cx="2620431" cy="615505"/>
          </a:xfrm>
        </p:grpSpPr>
        <p:sp>
          <p:nvSpPr>
            <p:cNvPr id="40" name="TextBox 139"/>
            <p:cNvSpPr txBox="1"/>
            <p:nvPr/>
          </p:nvSpPr>
          <p:spPr>
            <a:xfrm>
              <a:off x="8785373" y="2421682"/>
              <a:ext cx="2133944" cy="327473"/>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itchFamily="34" charset="-122"/>
                  <a:ea typeface="微软雅黑" pitchFamily="34" charset="-122"/>
                </a:defRPr>
              </a:lvl1pPr>
            </a:lstStyle>
            <a:p>
              <a:pPr>
                <a:lnSpc>
                  <a:spcPts val="2000"/>
                </a:lnSpc>
              </a:pPr>
              <a:r>
                <a:rPr lang="zh-CN" altLang="en-US" sz="1400" dirty="0">
                  <a:solidFill>
                    <a:schemeClr val="bg1"/>
                  </a:solidFill>
                </a:rPr>
                <a:t>显错注入</a:t>
              </a:r>
            </a:p>
          </p:txBody>
        </p:sp>
        <p:sp>
          <p:nvSpPr>
            <p:cNvPr id="41" name="Freeform 512"/>
            <p:cNvSpPr/>
            <p:nvPr/>
          </p:nvSpPr>
          <p:spPr bwMode="auto">
            <a:xfrm>
              <a:off x="8641357" y="2158368"/>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rgbClr val="FF0000"/>
            </a:solidFill>
            <a:ln>
              <a:noFill/>
            </a:ln>
          </p:spPr>
          <p:txBody>
            <a:bodyPr vert="horz" wrap="square" lIns="91419" tIns="45709" rIns="91419" bIns="45709" numCol="1" anchor="t" anchorCtr="0" compatLnSpc="1"/>
            <a:lstStyle/>
            <a:p>
              <a:endParaRPr lang="zh-CN" altLang="en-US">
                <a:solidFill>
                  <a:schemeClr val="bg1"/>
                </a:solidFill>
              </a:endParaRPr>
            </a:p>
          </p:txBody>
        </p:sp>
        <p:sp>
          <p:nvSpPr>
            <p:cNvPr id="42" name="TextBox 141"/>
            <p:cNvSpPr txBox="1"/>
            <p:nvPr/>
          </p:nvSpPr>
          <p:spPr>
            <a:xfrm>
              <a:off x="8784483" y="2133650"/>
              <a:ext cx="2477305" cy="338554"/>
            </a:xfrm>
            <a:prstGeom prst="rect">
              <a:avLst/>
            </a:prstGeom>
            <a:noFill/>
          </p:spPr>
          <p:txBody>
            <a:bodyPr wrap="square" rtlCol="0">
              <a:spAutoFit/>
            </a:bodyPr>
            <a:lstStyle>
              <a:defPPr>
                <a:defRPr lang="zh-CN"/>
              </a:defPPr>
              <a:lvl1pPr>
                <a:defRPr sz="1600">
                  <a:solidFill>
                    <a:srgbClr val="FF0000"/>
                  </a:solidFill>
                  <a:latin typeface="微软雅黑" pitchFamily="34" charset="-122"/>
                  <a:ea typeface="微软雅黑" pitchFamily="34" charset="-122"/>
                </a:defRPr>
              </a:lvl1pPr>
            </a:lstStyle>
            <a:p>
              <a:r>
                <a:rPr lang="zh-CN" altLang="en-US" dirty="0">
                  <a:solidFill>
                    <a:schemeClr val="bg1"/>
                  </a:solidFill>
                </a:rPr>
                <a:t>返回结果</a:t>
              </a:r>
              <a:endParaRPr lang="zh-CN" altLang="zh-CN" dirty="0">
                <a:solidFill>
                  <a:schemeClr val="bg1"/>
                </a:solidFill>
              </a:endParaRPr>
            </a:p>
          </p:txBody>
        </p:sp>
      </p:grpSp>
      <p:grpSp>
        <p:nvGrpSpPr>
          <p:cNvPr id="43" name="组合 42"/>
          <p:cNvGrpSpPr/>
          <p:nvPr/>
        </p:nvGrpSpPr>
        <p:grpSpPr>
          <a:xfrm>
            <a:off x="1712820" y="4611435"/>
            <a:ext cx="2105996" cy="615362"/>
            <a:chOff x="8641357" y="2133650"/>
            <a:chExt cx="2620431" cy="615505"/>
          </a:xfrm>
        </p:grpSpPr>
        <p:sp>
          <p:nvSpPr>
            <p:cNvPr id="44" name="TextBox 143"/>
            <p:cNvSpPr txBox="1"/>
            <p:nvPr/>
          </p:nvSpPr>
          <p:spPr>
            <a:xfrm>
              <a:off x="8785373" y="2421682"/>
              <a:ext cx="2133944" cy="327473"/>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itchFamily="34" charset="-122"/>
                  <a:ea typeface="微软雅黑" pitchFamily="34" charset="-122"/>
                </a:defRPr>
              </a:lvl1pPr>
            </a:lstStyle>
            <a:p>
              <a:pPr>
                <a:lnSpc>
                  <a:spcPts val="2000"/>
                </a:lnSpc>
              </a:pPr>
              <a:r>
                <a:rPr lang="zh-CN" altLang="en-US" sz="1400" dirty="0">
                  <a:solidFill>
                    <a:schemeClr val="bg1"/>
                  </a:solidFill>
                </a:rPr>
                <a:t>盲注</a:t>
              </a:r>
            </a:p>
          </p:txBody>
        </p:sp>
        <p:sp>
          <p:nvSpPr>
            <p:cNvPr id="45" name="Freeform 512"/>
            <p:cNvSpPr/>
            <p:nvPr/>
          </p:nvSpPr>
          <p:spPr bwMode="auto">
            <a:xfrm>
              <a:off x="8641357" y="2186944"/>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rgbClr val="FF0000"/>
            </a:solidFill>
            <a:ln>
              <a:noFill/>
            </a:ln>
          </p:spPr>
          <p:txBody>
            <a:bodyPr vert="horz" wrap="square" lIns="91419" tIns="45709" rIns="91419" bIns="45709" numCol="1" anchor="t" anchorCtr="0" compatLnSpc="1"/>
            <a:lstStyle/>
            <a:p>
              <a:endParaRPr lang="zh-CN" altLang="en-US">
                <a:solidFill>
                  <a:schemeClr val="bg1"/>
                </a:solidFill>
              </a:endParaRPr>
            </a:p>
          </p:txBody>
        </p:sp>
        <p:sp>
          <p:nvSpPr>
            <p:cNvPr id="46" name="TextBox 145"/>
            <p:cNvSpPr txBox="1"/>
            <p:nvPr/>
          </p:nvSpPr>
          <p:spPr>
            <a:xfrm>
              <a:off x="8784483" y="2133650"/>
              <a:ext cx="2477305" cy="338554"/>
            </a:xfrm>
            <a:prstGeom prst="rect">
              <a:avLst/>
            </a:prstGeom>
            <a:noFill/>
          </p:spPr>
          <p:txBody>
            <a:bodyPr wrap="square" rtlCol="0">
              <a:spAutoFit/>
            </a:bodyPr>
            <a:lstStyle>
              <a:defPPr>
                <a:defRPr lang="zh-CN"/>
              </a:defPPr>
              <a:lvl1pPr>
                <a:defRPr sz="1600">
                  <a:solidFill>
                    <a:srgbClr val="FF0000"/>
                  </a:solidFill>
                  <a:latin typeface="微软雅黑" pitchFamily="34" charset="-122"/>
                  <a:ea typeface="微软雅黑" pitchFamily="34" charset="-122"/>
                </a:defRPr>
              </a:lvl1pPr>
            </a:lstStyle>
            <a:p>
              <a:r>
                <a:rPr lang="zh-CN" altLang="en-US" dirty="0">
                  <a:solidFill>
                    <a:schemeClr val="bg1"/>
                  </a:solidFill>
                </a:rPr>
                <a:t>返回结果</a:t>
              </a:r>
              <a:endParaRPr lang="zh-CN" altLang="zh-CN" dirty="0">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randombar(horizontal)">
                                      <p:cBhvr>
                                        <p:cTn id="18" dur="500"/>
                                        <p:tgtEl>
                                          <p:spTgt spid="17"/>
                                        </p:tgtEl>
                                      </p:cBhvr>
                                    </p:animEffect>
                                  </p:childTnLst>
                                </p:cTn>
                              </p:par>
                            </p:childTnLst>
                          </p:cTn>
                        </p:par>
                        <p:par>
                          <p:cTn id="19" fill="hold">
                            <p:stCondLst>
                              <p:cond delay="1500"/>
                            </p:stCondLst>
                            <p:childTnLst>
                              <p:par>
                                <p:cTn id="20" presetID="16" presetClass="entr" presetSubtype="21"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arn(inVertical)">
                                      <p:cBhvr>
                                        <p:cTn id="22" dur="500"/>
                                        <p:tgtEl>
                                          <p:spTgt spid="21"/>
                                        </p:tgtEl>
                                      </p:cBhvr>
                                    </p:animEffect>
                                  </p:childTnLst>
                                </p:cTn>
                              </p:par>
                            </p:childTnLst>
                          </p:cTn>
                        </p:par>
                        <p:par>
                          <p:cTn id="23" fill="hold">
                            <p:stCondLst>
                              <p:cond delay="2000"/>
                            </p:stCondLst>
                            <p:childTnLst>
                              <p:par>
                                <p:cTn id="24" presetID="42" presetClass="entr" presetSubtype="0"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anim calcmode="lin" valueType="num">
                                      <p:cBhvr>
                                        <p:cTn id="27" dur="500" fill="hold"/>
                                        <p:tgtEl>
                                          <p:spTgt spid="25"/>
                                        </p:tgtEl>
                                        <p:attrNameLst>
                                          <p:attrName>ppt_x</p:attrName>
                                        </p:attrNameLst>
                                      </p:cBhvr>
                                      <p:tavLst>
                                        <p:tav tm="0">
                                          <p:val>
                                            <p:strVal val="#ppt_x"/>
                                          </p:val>
                                        </p:tav>
                                        <p:tav tm="100000">
                                          <p:val>
                                            <p:strVal val="#ppt_x"/>
                                          </p:val>
                                        </p:tav>
                                      </p:tavLst>
                                    </p:anim>
                                    <p:anim calcmode="lin" valueType="num">
                                      <p:cBhvr>
                                        <p:cTn id="28" dur="500" fill="hold"/>
                                        <p:tgtEl>
                                          <p:spTgt spid="25"/>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14" presetClass="entr" presetSubtype="1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randombar(horizontal)">
                                      <p:cBhvr>
                                        <p:cTn id="32" dur="500"/>
                                        <p:tgtEl>
                                          <p:spTgt spid="18"/>
                                        </p:tgtEl>
                                      </p:cBhvr>
                                    </p:animEffect>
                                  </p:childTnLst>
                                </p:cTn>
                              </p:par>
                            </p:childTnLst>
                          </p:cTn>
                        </p:par>
                        <p:par>
                          <p:cTn id="33" fill="hold">
                            <p:stCondLst>
                              <p:cond delay="3000"/>
                            </p:stCondLst>
                            <p:childTnLst>
                              <p:par>
                                <p:cTn id="34" presetID="16" presetClass="entr" presetSubtype="21"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barn(inVertical)">
                                      <p:cBhvr>
                                        <p:cTn id="36" dur="500"/>
                                        <p:tgtEl>
                                          <p:spTgt spid="22"/>
                                        </p:tgtEl>
                                      </p:cBhvr>
                                    </p:animEffect>
                                  </p:childTnLst>
                                </p:cTn>
                              </p:par>
                            </p:childTnLst>
                          </p:cTn>
                        </p:par>
                        <p:par>
                          <p:cTn id="37" fill="hold">
                            <p:stCondLst>
                              <p:cond delay="3500"/>
                            </p:stCondLst>
                            <p:childTnLst>
                              <p:par>
                                <p:cTn id="38" presetID="42" presetClass="entr" presetSubtype="0" fill="hold"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anim calcmode="lin" valueType="num">
                                      <p:cBhvr>
                                        <p:cTn id="41" dur="500" fill="hold"/>
                                        <p:tgtEl>
                                          <p:spTgt spid="35"/>
                                        </p:tgtEl>
                                        <p:attrNameLst>
                                          <p:attrName>ppt_x</p:attrName>
                                        </p:attrNameLst>
                                      </p:cBhvr>
                                      <p:tavLst>
                                        <p:tav tm="0">
                                          <p:val>
                                            <p:strVal val="#ppt_x"/>
                                          </p:val>
                                        </p:tav>
                                        <p:tav tm="100000">
                                          <p:val>
                                            <p:strVal val="#ppt_x"/>
                                          </p:val>
                                        </p:tav>
                                      </p:tavLst>
                                    </p:anim>
                                    <p:anim calcmode="lin" valueType="num">
                                      <p:cBhvr>
                                        <p:cTn id="42" dur="500" fill="hold"/>
                                        <p:tgtEl>
                                          <p:spTgt spid="35"/>
                                        </p:tgtEl>
                                        <p:attrNameLst>
                                          <p:attrName>ppt_y</p:attrName>
                                        </p:attrNameLst>
                                      </p:cBhvr>
                                      <p:tavLst>
                                        <p:tav tm="0">
                                          <p:val>
                                            <p:strVal val="#ppt_y+.1"/>
                                          </p:val>
                                        </p:tav>
                                        <p:tav tm="100000">
                                          <p:val>
                                            <p:strVal val="#ppt_y"/>
                                          </p:val>
                                        </p:tav>
                                      </p:tavLst>
                                    </p:anim>
                                  </p:childTnLst>
                                </p:cTn>
                              </p:par>
                            </p:childTnLst>
                          </p:cTn>
                        </p:par>
                        <p:par>
                          <p:cTn id="43" fill="hold">
                            <p:stCondLst>
                              <p:cond delay="4000"/>
                            </p:stCondLst>
                            <p:childTnLst>
                              <p:par>
                                <p:cTn id="44" presetID="14" presetClass="entr" presetSubtype="1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randombar(horizontal)">
                                      <p:cBhvr>
                                        <p:cTn id="46" dur="500"/>
                                        <p:tgtEl>
                                          <p:spTgt spid="19"/>
                                        </p:tgtEl>
                                      </p:cBhvr>
                                    </p:animEffect>
                                  </p:childTnLst>
                                </p:cTn>
                              </p:par>
                            </p:childTnLst>
                          </p:cTn>
                        </p:par>
                        <p:par>
                          <p:cTn id="47" fill="hold">
                            <p:stCondLst>
                              <p:cond delay="4500"/>
                            </p:stCondLst>
                            <p:childTnLst>
                              <p:par>
                                <p:cTn id="48" presetID="42" presetClass="entr" presetSubtype="0" fill="hold" nodeType="after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anim calcmode="lin" valueType="num">
                                      <p:cBhvr>
                                        <p:cTn id="51" dur="500" fill="hold"/>
                                        <p:tgtEl>
                                          <p:spTgt spid="39"/>
                                        </p:tgtEl>
                                        <p:attrNameLst>
                                          <p:attrName>ppt_x</p:attrName>
                                        </p:attrNameLst>
                                      </p:cBhvr>
                                      <p:tavLst>
                                        <p:tav tm="0">
                                          <p:val>
                                            <p:strVal val="#ppt_x"/>
                                          </p:val>
                                        </p:tav>
                                        <p:tav tm="100000">
                                          <p:val>
                                            <p:strVal val="#ppt_x"/>
                                          </p:val>
                                        </p:tav>
                                      </p:tavLst>
                                    </p:anim>
                                    <p:anim calcmode="lin" valueType="num">
                                      <p:cBhvr>
                                        <p:cTn id="52" dur="500" fill="hold"/>
                                        <p:tgtEl>
                                          <p:spTgt spid="39"/>
                                        </p:tgtEl>
                                        <p:attrNameLst>
                                          <p:attrName>ppt_y</p:attrName>
                                        </p:attrNameLst>
                                      </p:cBhvr>
                                      <p:tavLst>
                                        <p:tav tm="0">
                                          <p:val>
                                            <p:strVal val="#ppt_y+.1"/>
                                          </p:val>
                                        </p:tav>
                                        <p:tav tm="100000">
                                          <p:val>
                                            <p:strVal val="#ppt_y"/>
                                          </p:val>
                                        </p:tav>
                                      </p:tavLst>
                                    </p:anim>
                                  </p:childTnLst>
                                </p:cTn>
                              </p:par>
                            </p:childTnLst>
                          </p:cTn>
                        </p:par>
                        <p:par>
                          <p:cTn id="53" fill="hold">
                            <p:stCondLst>
                              <p:cond delay="5000"/>
                            </p:stCondLst>
                            <p:childTnLst>
                              <p:par>
                                <p:cTn id="54" presetID="16" presetClass="entr" presetSubtype="21" fill="hold"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barn(inVertical)">
                                      <p:cBhvr>
                                        <p:cTn id="56" dur="500"/>
                                        <p:tgtEl>
                                          <p:spTgt spid="24"/>
                                        </p:tgtEl>
                                      </p:cBhvr>
                                    </p:animEffect>
                                  </p:childTnLst>
                                </p:cTn>
                              </p:par>
                            </p:childTnLst>
                          </p:cTn>
                        </p:par>
                        <p:par>
                          <p:cTn id="57" fill="hold">
                            <p:stCondLst>
                              <p:cond delay="5500"/>
                            </p:stCondLst>
                            <p:childTnLst>
                              <p:par>
                                <p:cTn id="58" presetID="14" presetClass="entr" presetSubtype="10"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randombar(horizontal)">
                                      <p:cBhvr>
                                        <p:cTn id="60" dur="500"/>
                                        <p:tgtEl>
                                          <p:spTgt spid="20"/>
                                        </p:tgtEl>
                                      </p:cBhvr>
                                    </p:animEffect>
                                  </p:childTnLst>
                                </p:cTn>
                              </p:par>
                            </p:childTnLst>
                          </p:cTn>
                        </p:par>
                        <p:par>
                          <p:cTn id="61" fill="hold">
                            <p:stCondLst>
                              <p:cond delay="6000"/>
                            </p:stCondLst>
                            <p:childTnLst>
                              <p:par>
                                <p:cTn id="62" presetID="16" presetClass="entr" presetSubtype="21" fill="hold" nodeType="after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barn(inVertical)">
                                      <p:cBhvr>
                                        <p:cTn id="64" dur="500"/>
                                        <p:tgtEl>
                                          <p:spTgt spid="23"/>
                                        </p:tgtEl>
                                      </p:cBhvr>
                                    </p:animEffect>
                                  </p:childTnLst>
                                </p:cTn>
                              </p:par>
                            </p:childTnLst>
                          </p:cTn>
                        </p:par>
                        <p:par>
                          <p:cTn id="65" fill="hold">
                            <p:stCondLst>
                              <p:cond delay="6500"/>
                            </p:stCondLst>
                            <p:childTnLst>
                              <p:par>
                                <p:cTn id="66" presetID="42" presetClass="entr" presetSubtype="0" fill="hold"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anim calcmode="lin" valueType="num">
                                      <p:cBhvr>
                                        <p:cTn id="69" dur="500" fill="hold"/>
                                        <p:tgtEl>
                                          <p:spTgt spid="43"/>
                                        </p:tgtEl>
                                        <p:attrNameLst>
                                          <p:attrName>ppt_x</p:attrName>
                                        </p:attrNameLst>
                                      </p:cBhvr>
                                      <p:tavLst>
                                        <p:tav tm="0">
                                          <p:val>
                                            <p:strVal val="#ppt_x"/>
                                          </p:val>
                                        </p:tav>
                                        <p:tav tm="100000">
                                          <p:val>
                                            <p:strVal val="#ppt_x"/>
                                          </p:val>
                                        </p:tav>
                                      </p:tavLst>
                                    </p:anim>
                                    <p:anim calcmode="lin" valueType="num">
                                      <p:cBhvr>
                                        <p:cTn id="70" dur="5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屏幕截图&#10;&#10;已生成极高可信度的说明"/>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2106" y="1704009"/>
            <a:ext cx="5855578" cy="3707921"/>
          </a:xfrm>
          <a:prstGeom prst="rect">
            <a:avLst/>
          </a:prstGeom>
          <a:ln>
            <a:noFill/>
          </a:ln>
          <a:effectLst>
            <a:softEdge rad="112500"/>
          </a:effectLst>
        </p:spPr>
      </p:pic>
      <p:pic>
        <p:nvPicPr>
          <p:cNvPr id="10" name="图形 9" descr="教师"/>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274" y="1965092"/>
            <a:ext cx="3567005" cy="3567005"/>
          </a:xfrm>
          <a:prstGeom prst="rect">
            <a:avLst/>
          </a:prstGeom>
        </p:spPr>
      </p:pic>
      <p:sp>
        <p:nvSpPr>
          <p:cNvPr id="6" name="文本框 5"/>
          <p:cNvSpPr txBox="1"/>
          <p:nvPr/>
        </p:nvSpPr>
        <p:spPr>
          <a:xfrm>
            <a:off x="3050925" y="491801"/>
            <a:ext cx="6090151" cy="830997"/>
          </a:xfrm>
          <a:prstGeom prst="rect">
            <a:avLst/>
          </a:prstGeom>
          <a:noFill/>
        </p:spPr>
        <p:txBody>
          <a:bodyPr wrap="square" rtlCol="0">
            <a:spAutoFit/>
          </a:bodyPr>
          <a:lstStyle/>
          <a:p>
            <a:r>
              <a:rPr lang="zh-CN" altLang="en-US" sz="4800" dirty="0">
                <a:solidFill>
                  <a:schemeClr val="bg1"/>
                </a:solidFill>
                <a:latin typeface="思源黑体 CN Medium" panose="020B0600000000000000" pitchFamily="34" charset="-122"/>
                <a:ea typeface="思源黑体 CN Medium" panose="020B0600000000000000" pitchFamily="34" charset="-122"/>
              </a:rPr>
              <a:t>歪！你这密码很弱啊</a:t>
            </a:r>
            <a:r>
              <a:rPr lang="en-US" altLang="zh-CN" sz="4800" dirty="0">
                <a:solidFill>
                  <a:schemeClr val="bg1"/>
                </a:solidFill>
                <a:latin typeface="思源黑体 CN Medium" panose="020B0600000000000000" pitchFamily="34" charset="-122"/>
                <a:ea typeface="思源黑体 CN Medium" panose="020B0600000000000000" pitchFamily="34" charset="-122"/>
              </a:rPr>
              <a:t>~</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sp>
        <p:nvSpPr>
          <p:cNvPr id="11" name="文本框 10"/>
          <p:cNvSpPr txBox="1"/>
          <p:nvPr/>
        </p:nvSpPr>
        <p:spPr>
          <a:xfrm>
            <a:off x="3116424" y="2957806"/>
            <a:ext cx="1138334" cy="1200329"/>
          </a:xfrm>
          <a:prstGeom prst="rect">
            <a:avLst/>
          </a:prstGeom>
          <a:noFill/>
        </p:spPr>
        <p:txBody>
          <a:bodyPr wrap="square" rtlCol="0">
            <a:spAutoFit/>
          </a:bodyPr>
          <a:lstStyle/>
          <a:p>
            <a:r>
              <a:rPr lang="zh-CN" altLang="en-US" dirty="0">
                <a:solidFill>
                  <a:schemeClr val="bg1"/>
                </a:solidFill>
                <a:latin typeface="思源黑体 CN Regular" panose="020B0500000000000000" pitchFamily="34" charset="-122"/>
                <a:ea typeface="思源黑体 CN Regular" panose="020B0500000000000000" pitchFamily="34" charset="-122"/>
              </a:rPr>
              <a:t>我有密码字典生成工具你想咋滴？</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5085959" y="491801"/>
            <a:ext cx="2020082" cy="830997"/>
          </a:xfrm>
          <a:prstGeom prst="rect">
            <a:avLst/>
          </a:prstGeom>
          <a:noFill/>
        </p:spPr>
        <p:txBody>
          <a:bodyPr wrap="square" rtlCol="0">
            <a:spAutoFit/>
          </a:bodyPr>
          <a:lstStyle/>
          <a:p>
            <a:r>
              <a:rPr lang="en-US" altLang="zh-CN" sz="4800">
                <a:solidFill>
                  <a:schemeClr val="bg1"/>
                </a:solidFill>
                <a:latin typeface="思源黑体 CN Medium" panose="020B0600000000000000" pitchFamily="34" charset="-122"/>
                <a:ea typeface="思源黑体 CN Medium" panose="020B0600000000000000" pitchFamily="34" charset="-122"/>
              </a:rPr>
              <a:t>Union</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grpSp>
        <p:nvGrpSpPr>
          <p:cNvPr id="47" name="组合 46"/>
          <p:cNvGrpSpPr/>
          <p:nvPr/>
        </p:nvGrpSpPr>
        <p:grpSpPr>
          <a:xfrm>
            <a:off x="2867366" y="2425700"/>
            <a:ext cx="2105996" cy="615362"/>
            <a:chOff x="8641357" y="2133650"/>
            <a:chExt cx="2620431" cy="615505"/>
          </a:xfrm>
        </p:grpSpPr>
        <p:sp>
          <p:nvSpPr>
            <p:cNvPr id="48" name="TextBox 131"/>
            <p:cNvSpPr txBox="1"/>
            <p:nvPr/>
          </p:nvSpPr>
          <p:spPr>
            <a:xfrm>
              <a:off x="8785373" y="2421682"/>
              <a:ext cx="2133944" cy="327473"/>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itchFamily="34" charset="-122"/>
                  <a:ea typeface="微软雅黑" pitchFamily="34" charset="-122"/>
                </a:defRPr>
              </a:lvl1pPr>
            </a:lstStyle>
            <a:p>
              <a:pPr>
                <a:lnSpc>
                  <a:spcPts val="2000"/>
                </a:lnSpc>
              </a:pPr>
              <a:r>
                <a:rPr lang="zh-CN" altLang="en-US" sz="1400" dirty="0">
                  <a:solidFill>
                    <a:schemeClr val="bg1"/>
                  </a:solidFill>
                </a:rPr>
                <a:t>数字型</a:t>
              </a:r>
            </a:p>
          </p:txBody>
        </p:sp>
        <p:sp>
          <p:nvSpPr>
            <p:cNvPr id="49" name="Freeform 512"/>
            <p:cNvSpPr/>
            <p:nvPr/>
          </p:nvSpPr>
          <p:spPr bwMode="auto">
            <a:xfrm>
              <a:off x="8641357" y="2191370"/>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rgbClr val="FF0000"/>
            </a:solidFill>
            <a:ln>
              <a:noFill/>
            </a:ln>
          </p:spPr>
          <p:txBody>
            <a:bodyPr vert="horz" wrap="square" lIns="91419" tIns="45709" rIns="91419" bIns="45709" numCol="1" anchor="t" anchorCtr="0" compatLnSpc="1"/>
            <a:lstStyle/>
            <a:p>
              <a:endParaRPr lang="zh-CN" altLang="en-US">
                <a:solidFill>
                  <a:schemeClr val="bg1"/>
                </a:solidFill>
              </a:endParaRPr>
            </a:p>
          </p:txBody>
        </p:sp>
        <p:sp>
          <p:nvSpPr>
            <p:cNvPr id="50" name="TextBox 133"/>
            <p:cNvSpPr txBox="1"/>
            <p:nvPr/>
          </p:nvSpPr>
          <p:spPr>
            <a:xfrm>
              <a:off x="8784483" y="2133650"/>
              <a:ext cx="2477305" cy="338554"/>
            </a:xfrm>
            <a:prstGeom prst="rect">
              <a:avLst/>
            </a:prstGeom>
            <a:noFill/>
          </p:spPr>
          <p:txBody>
            <a:bodyPr wrap="square" rtlCol="0">
              <a:spAutoFit/>
            </a:bodyPr>
            <a:lstStyle/>
            <a:p>
              <a:r>
                <a:rPr lang="zh-CN" altLang="en-US" sz="1600" dirty="0">
                  <a:solidFill>
                    <a:schemeClr val="bg1"/>
                  </a:solidFill>
                  <a:latin typeface="微软雅黑" pitchFamily="34" charset="-122"/>
                  <a:ea typeface="微软雅黑" pitchFamily="34" charset="-122"/>
                </a:rPr>
                <a:t>数据类型</a:t>
              </a:r>
              <a:endParaRPr lang="zh-CN" altLang="zh-CN" sz="1600" dirty="0">
                <a:solidFill>
                  <a:schemeClr val="bg1"/>
                </a:solidFill>
                <a:latin typeface="微软雅黑" pitchFamily="34" charset="-122"/>
                <a:ea typeface="微软雅黑" pitchFamily="34" charset="-122"/>
              </a:endParaRPr>
            </a:p>
          </p:txBody>
        </p:sp>
      </p:grpSp>
      <p:grpSp>
        <p:nvGrpSpPr>
          <p:cNvPr id="51" name="组合 50"/>
          <p:cNvGrpSpPr/>
          <p:nvPr/>
        </p:nvGrpSpPr>
        <p:grpSpPr>
          <a:xfrm>
            <a:off x="2867366" y="3505570"/>
            <a:ext cx="2105996" cy="615362"/>
            <a:chOff x="8641357" y="2133650"/>
            <a:chExt cx="2620431" cy="615505"/>
          </a:xfrm>
        </p:grpSpPr>
        <p:sp>
          <p:nvSpPr>
            <p:cNvPr id="52" name="TextBox 135"/>
            <p:cNvSpPr txBox="1"/>
            <p:nvPr/>
          </p:nvSpPr>
          <p:spPr>
            <a:xfrm>
              <a:off x="8785373" y="2421682"/>
              <a:ext cx="2133944" cy="327473"/>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itchFamily="34" charset="-122"/>
                  <a:ea typeface="微软雅黑" pitchFamily="34" charset="-122"/>
                </a:defRPr>
              </a:lvl1pPr>
            </a:lstStyle>
            <a:p>
              <a:pPr>
                <a:lnSpc>
                  <a:spcPts val="2000"/>
                </a:lnSpc>
              </a:pPr>
              <a:r>
                <a:rPr lang="zh-CN" altLang="en-US" sz="1400" dirty="0">
                  <a:solidFill>
                    <a:schemeClr val="bg1"/>
                  </a:solidFill>
                </a:rPr>
                <a:t>字符型</a:t>
              </a:r>
            </a:p>
          </p:txBody>
        </p:sp>
        <p:sp>
          <p:nvSpPr>
            <p:cNvPr id="53" name="Freeform 512"/>
            <p:cNvSpPr/>
            <p:nvPr/>
          </p:nvSpPr>
          <p:spPr bwMode="auto">
            <a:xfrm>
              <a:off x="8641357" y="217708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rgbClr val="FF0000"/>
            </a:solidFill>
            <a:ln>
              <a:noFill/>
            </a:ln>
          </p:spPr>
          <p:txBody>
            <a:bodyPr vert="horz" wrap="square" lIns="91419" tIns="45709" rIns="91419" bIns="45709" numCol="1" anchor="t" anchorCtr="0" compatLnSpc="1"/>
            <a:lstStyle/>
            <a:p>
              <a:endParaRPr lang="zh-CN" altLang="en-US">
                <a:solidFill>
                  <a:schemeClr val="bg1"/>
                </a:solidFill>
              </a:endParaRPr>
            </a:p>
          </p:txBody>
        </p:sp>
        <p:sp>
          <p:nvSpPr>
            <p:cNvPr id="54" name="TextBox 137"/>
            <p:cNvSpPr txBox="1"/>
            <p:nvPr/>
          </p:nvSpPr>
          <p:spPr>
            <a:xfrm>
              <a:off x="8784483" y="2133650"/>
              <a:ext cx="2477305" cy="338554"/>
            </a:xfrm>
            <a:prstGeom prst="rect">
              <a:avLst/>
            </a:prstGeom>
            <a:noFill/>
          </p:spPr>
          <p:txBody>
            <a:bodyPr wrap="square" rtlCol="0">
              <a:spAutoFit/>
            </a:bodyPr>
            <a:lstStyle>
              <a:defPPr>
                <a:defRPr lang="zh-CN"/>
              </a:defPPr>
              <a:lvl1pPr>
                <a:defRPr sz="1600">
                  <a:solidFill>
                    <a:srgbClr val="FF0000"/>
                  </a:solidFill>
                  <a:latin typeface="微软雅黑" pitchFamily="34" charset="-122"/>
                  <a:ea typeface="微软雅黑" pitchFamily="34" charset="-122"/>
                </a:defRPr>
              </a:lvl1pPr>
            </a:lstStyle>
            <a:p>
              <a:r>
                <a:rPr lang="zh-CN" altLang="en-US" dirty="0">
                  <a:solidFill>
                    <a:schemeClr val="bg1"/>
                  </a:solidFill>
                </a:rPr>
                <a:t>数据类型</a:t>
              </a:r>
              <a:endParaRPr lang="zh-CN" altLang="zh-CN" dirty="0">
                <a:solidFill>
                  <a:schemeClr val="bg1"/>
                </a:solidFill>
              </a:endParaRPr>
            </a:p>
          </p:txBody>
        </p:sp>
      </p:grpSp>
      <p:pic>
        <p:nvPicPr>
          <p:cNvPr id="2" name="图片 1"/>
          <p:cNvPicPr>
            <a:picLocks noChangeAspect="1"/>
          </p:cNvPicPr>
          <p:nvPr/>
        </p:nvPicPr>
        <p:blipFill>
          <a:blip r:embed="rId2"/>
          <a:stretch>
            <a:fillRect/>
          </a:stretch>
        </p:blipFill>
        <p:spPr>
          <a:xfrm>
            <a:off x="5307613" y="2764175"/>
            <a:ext cx="4107536" cy="9297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anim calcmode="lin" valueType="num">
                                      <p:cBhvr>
                                        <p:cTn id="8" dur="500" fill="hold"/>
                                        <p:tgtEl>
                                          <p:spTgt spid="47"/>
                                        </p:tgtEl>
                                        <p:attrNameLst>
                                          <p:attrName>ppt_x</p:attrName>
                                        </p:attrNameLst>
                                      </p:cBhvr>
                                      <p:tavLst>
                                        <p:tav tm="0">
                                          <p:val>
                                            <p:strVal val="#ppt_x"/>
                                          </p:val>
                                        </p:tav>
                                        <p:tav tm="100000">
                                          <p:val>
                                            <p:strVal val="#ppt_x"/>
                                          </p:val>
                                        </p:tav>
                                      </p:tavLst>
                                    </p:anim>
                                    <p:anim calcmode="lin" valueType="num">
                                      <p:cBhvr>
                                        <p:cTn id="9" dur="500" fill="hold"/>
                                        <p:tgtEl>
                                          <p:spTgt spid="4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anim calcmode="lin" valueType="num">
                                      <p:cBhvr>
                                        <p:cTn id="14" dur="500" fill="hold"/>
                                        <p:tgtEl>
                                          <p:spTgt spid="51"/>
                                        </p:tgtEl>
                                        <p:attrNameLst>
                                          <p:attrName>ppt_x</p:attrName>
                                        </p:attrNameLst>
                                      </p:cBhvr>
                                      <p:tavLst>
                                        <p:tav tm="0">
                                          <p:val>
                                            <p:strVal val="#ppt_x"/>
                                          </p:val>
                                        </p:tav>
                                        <p:tav tm="100000">
                                          <p:val>
                                            <p:strVal val="#ppt_x"/>
                                          </p:val>
                                        </p:tav>
                                      </p:tavLst>
                                    </p:anim>
                                    <p:anim calcmode="lin" valueType="num">
                                      <p:cBhvr>
                                        <p:cTn id="15" dur="5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5085959" y="491801"/>
            <a:ext cx="2020082" cy="830997"/>
          </a:xfrm>
          <a:prstGeom prst="rect">
            <a:avLst/>
          </a:prstGeom>
          <a:noFill/>
        </p:spPr>
        <p:txBody>
          <a:bodyPr wrap="square" rtlCol="0">
            <a:spAutoFit/>
          </a:bodyPr>
          <a:lstStyle/>
          <a:p>
            <a:r>
              <a:rPr lang="en-US" altLang="zh-CN" sz="4800">
                <a:solidFill>
                  <a:schemeClr val="bg1"/>
                </a:solidFill>
                <a:latin typeface="思源黑体 CN Medium" panose="020B0600000000000000" pitchFamily="34" charset="-122"/>
                <a:ea typeface="思源黑体 CN Medium" panose="020B0600000000000000" pitchFamily="34" charset="-122"/>
              </a:rPr>
              <a:t>Union</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grpSp>
        <p:nvGrpSpPr>
          <p:cNvPr id="12" name="组合 11"/>
          <p:cNvGrpSpPr/>
          <p:nvPr/>
        </p:nvGrpSpPr>
        <p:grpSpPr>
          <a:xfrm>
            <a:off x="2536440" y="3241680"/>
            <a:ext cx="2105996" cy="615362"/>
            <a:chOff x="8641357" y="2133650"/>
            <a:chExt cx="2620431" cy="615505"/>
          </a:xfrm>
        </p:grpSpPr>
        <p:sp>
          <p:nvSpPr>
            <p:cNvPr id="13" name="TextBox 135"/>
            <p:cNvSpPr txBox="1"/>
            <p:nvPr/>
          </p:nvSpPr>
          <p:spPr>
            <a:xfrm>
              <a:off x="8785373" y="2421682"/>
              <a:ext cx="2133944" cy="327473"/>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itchFamily="34" charset="-122"/>
                  <a:ea typeface="微软雅黑" pitchFamily="34" charset="-122"/>
                </a:defRPr>
              </a:lvl1pPr>
            </a:lstStyle>
            <a:p>
              <a:pPr>
                <a:lnSpc>
                  <a:spcPts val="2000"/>
                </a:lnSpc>
              </a:pPr>
              <a:r>
                <a:rPr lang="zh-CN" altLang="en-US" sz="1400">
                  <a:solidFill>
                    <a:schemeClr val="bg1"/>
                  </a:solidFill>
                </a:rPr>
                <a:t>字符型</a:t>
              </a:r>
              <a:r>
                <a:rPr lang="en-US" altLang="zh-CN" sz="1400">
                  <a:solidFill>
                    <a:schemeClr val="bg1"/>
                  </a:solidFill>
                </a:rPr>
                <a:t>-</a:t>
              </a:r>
              <a:r>
                <a:rPr lang="zh-CN" altLang="en-US" sz="1400">
                  <a:solidFill>
                    <a:schemeClr val="bg1"/>
                  </a:solidFill>
                </a:rPr>
                <a:t>搜索型</a:t>
              </a:r>
              <a:endParaRPr lang="zh-CN" altLang="en-US" sz="1400" dirty="0">
                <a:solidFill>
                  <a:schemeClr val="bg1"/>
                </a:solidFill>
              </a:endParaRPr>
            </a:p>
          </p:txBody>
        </p:sp>
        <p:sp>
          <p:nvSpPr>
            <p:cNvPr id="14" name="Freeform 512"/>
            <p:cNvSpPr/>
            <p:nvPr/>
          </p:nvSpPr>
          <p:spPr bwMode="auto">
            <a:xfrm>
              <a:off x="8641357" y="217708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rgbClr val="FF0000"/>
            </a:solidFill>
            <a:ln>
              <a:noFill/>
            </a:ln>
          </p:spPr>
          <p:txBody>
            <a:bodyPr vert="horz" wrap="square" lIns="91419" tIns="45709" rIns="91419" bIns="45709" numCol="1" anchor="t" anchorCtr="0" compatLnSpc="1"/>
            <a:lstStyle/>
            <a:p>
              <a:endParaRPr lang="zh-CN" altLang="en-US">
                <a:solidFill>
                  <a:schemeClr val="bg1"/>
                </a:solidFill>
              </a:endParaRPr>
            </a:p>
          </p:txBody>
        </p:sp>
        <p:sp>
          <p:nvSpPr>
            <p:cNvPr id="15" name="TextBox 137"/>
            <p:cNvSpPr txBox="1"/>
            <p:nvPr/>
          </p:nvSpPr>
          <p:spPr>
            <a:xfrm>
              <a:off x="8784483" y="2133650"/>
              <a:ext cx="2477305" cy="338554"/>
            </a:xfrm>
            <a:prstGeom prst="rect">
              <a:avLst/>
            </a:prstGeom>
            <a:noFill/>
          </p:spPr>
          <p:txBody>
            <a:bodyPr wrap="square" rtlCol="0">
              <a:spAutoFit/>
            </a:bodyPr>
            <a:lstStyle>
              <a:defPPr>
                <a:defRPr lang="zh-CN"/>
              </a:defPPr>
              <a:lvl1pPr>
                <a:defRPr sz="1600">
                  <a:solidFill>
                    <a:srgbClr val="FF0000"/>
                  </a:solidFill>
                  <a:latin typeface="微软雅黑" pitchFamily="34" charset="-122"/>
                  <a:ea typeface="微软雅黑" pitchFamily="34" charset="-122"/>
                </a:defRPr>
              </a:lvl1pPr>
            </a:lstStyle>
            <a:p>
              <a:r>
                <a:rPr lang="zh-CN" altLang="en-US" dirty="0">
                  <a:solidFill>
                    <a:schemeClr val="bg1"/>
                  </a:solidFill>
                </a:rPr>
                <a:t>数据类型</a:t>
              </a:r>
              <a:endParaRPr lang="zh-CN" altLang="zh-CN" dirty="0">
                <a:solidFill>
                  <a:schemeClr val="bg1"/>
                </a:solidFill>
              </a:endParaRPr>
            </a:p>
          </p:txBody>
        </p:sp>
      </p:grpSp>
      <p:pic>
        <p:nvPicPr>
          <p:cNvPr id="3" name="图片 2"/>
          <p:cNvPicPr>
            <a:picLocks noChangeAspect="1"/>
          </p:cNvPicPr>
          <p:nvPr/>
        </p:nvPicPr>
        <p:blipFill>
          <a:blip r:embed="rId2"/>
          <a:stretch>
            <a:fillRect/>
          </a:stretch>
        </p:blipFill>
        <p:spPr>
          <a:xfrm>
            <a:off x="5451109" y="3095932"/>
            <a:ext cx="5143946" cy="9068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51481" y="491801"/>
            <a:ext cx="6289039" cy="830997"/>
          </a:xfrm>
          <a:prstGeom prst="rect">
            <a:avLst/>
          </a:prstGeom>
          <a:noFill/>
        </p:spPr>
        <p:txBody>
          <a:bodyPr wrap="square" rtlCol="0">
            <a:spAutoFit/>
          </a:bodyPr>
          <a:lstStyle/>
          <a:p>
            <a:r>
              <a:rPr lang="en-US" altLang="zh-CN" sz="4800">
                <a:solidFill>
                  <a:schemeClr val="bg1"/>
                </a:solidFill>
                <a:latin typeface="思源黑体 CN Medium" panose="020B0600000000000000" pitchFamily="34" charset="-122"/>
                <a:ea typeface="思源黑体 CN Medium" panose="020B0600000000000000" pitchFamily="34" charset="-122"/>
              </a:rPr>
              <a:t>Information_schema</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pic>
        <p:nvPicPr>
          <p:cNvPr id="6" name="图片 5"/>
          <p:cNvPicPr>
            <a:picLocks noChangeAspect="1"/>
          </p:cNvPicPr>
          <p:nvPr/>
        </p:nvPicPr>
        <p:blipFill>
          <a:blip r:embed="rId2"/>
          <a:stretch>
            <a:fillRect/>
          </a:stretch>
        </p:blipFill>
        <p:spPr>
          <a:xfrm>
            <a:off x="2842077" y="1765049"/>
            <a:ext cx="6507846" cy="4475612"/>
          </a:xfrm>
          <a:prstGeom prst="rect">
            <a:avLst/>
          </a:prstGeom>
          <a:ln>
            <a:noFill/>
          </a:ln>
          <a:effectLst>
            <a:softEdge rad="112500"/>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637263" y="491801"/>
            <a:ext cx="2917474" cy="830997"/>
          </a:xfrm>
          <a:prstGeom prst="rect">
            <a:avLst/>
          </a:prstGeom>
          <a:noFill/>
        </p:spPr>
        <p:txBody>
          <a:bodyPr wrap="square" rtlCol="0">
            <a:spAutoFit/>
          </a:bodyPr>
          <a:lstStyle/>
          <a:p>
            <a:r>
              <a:rPr lang="en-US" altLang="zh-CN" sz="4800">
                <a:solidFill>
                  <a:schemeClr val="bg1"/>
                </a:solidFill>
                <a:latin typeface="思源黑体 CN Medium" panose="020B0600000000000000" pitchFamily="34" charset="-122"/>
                <a:ea typeface="思源黑体 CN Medium" panose="020B0600000000000000" pitchFamily="34" charset="-122"/>
              </a:rPr>
              <a:t>Blind sqli</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sp>
        <p:nvSpPr>
          <p:cNvPr id="2" name="文本框 1"/>
          <p:cNvSpPr txBox="1"/>
          <p:nvPr/>
        </p:nvSpPr>
        <p:spPr>
          <a:xfrm>
            <a:off x="717683" y="2250613"/>
            <a:ext cx="3377680" cy="923330"/>
          </a:xfrm>
          <a:prstGeom prst="rect">
            <a:avLst/>
          </a:prstGeom>
          <a:noFill/>
          <a:ln w="19050">
            <a:solidFill>
              <a:schemeClr val="bg1"/>
            </a:solidFill>
          </a:ln>
        </p:spPr>
        <p:txBody>
          <a:bodyPr wrap="square" rtlCol="0">
            <a:spAutoFit/>
          </a:bodyPr>
          <a:lstStyle/>
          <a:p>
            <a:r>
              <a:rPr lang="en-US" altLang="zh-CN" b="1">
                <a:solidFill>
                  <a:schemeClr val="bg1"/>
                </a:solidFill>
                <a:latin typeface="思源黑体 CN Bold" panose="020B0800000000000000" pitchFamily="34" charset="-122"/>
                <a:ea typeface="思源黑体 CN Bold" panose="020B0800000000000000" pitchFamily="34" charset="-122"/>
              </a:rPr>
              <a:t>And user()='root@localhost'</a:t>
            </a:r>
          </a:p>
          <a:p>
            <a:endParaRPr lang="en-US" altLang="zh-CN" b="1">
              <a:solidFill>
                <a:schemeClr val="bg1"/>
              </a:solidFill>
              <a:latin typeface="思源黑体 CN Bold" panose="020B0800000000000000" pitchFamily="34" charset="-122"/>
              <a:ea typeface="思源黑体 CN Bold" panose="020B0800000000000000" pitchFamily="34" charset="-122"/>
            </a:endParaRPr>
          </a:p>
          <a:p>
            <a:r>
              <a:rPr lang="en-US" altLang="zh-CN" b="1">
                <a:solidFill>
                  <a:schemeClr val="bg1"/>
                </a:solidFill>
                <a:latin typeface="思源黑体 CN Bold" panose="020B0800000000000000" pitchFamily="34" charset="-122"/>
                <a:ea typeface="思源黑体 CN Bold" panose="020B0800000000000000" pitchFamily="34" charset="-122"/>
              </a:rPr>
              <a:t>And user() like 'root%'</a:t>
            </a:r>
          </a:p>
        </p:txBody>
      </p:sp>
      <p:sp>
        <p:nvSpPr>
          <p:cNvPr id="7" name="文本框 6"/>
          <p:cNvSpPr txBox="1"/>
          <p:nvPr/>
        </p:nvSpPr>
        <p:spPr>
          <a:xfrm>
            <a:off x="8922399" y="2347724"/>
            <a:ext cx="1578427" cy="369332"/>
          </a:xfrm>
          <a:prstGeom prst="rect">
            <a:avLst/>
          </a:prstGeom>
          <a:noFill/>
          <a:ln w="19050">
            <a:solidFill>
              <a:schemeClr val="bg1"/>
            </a:solidFill>
          </a:ln>
        </p:spPr>
        <p:txBody>
          <a:bodyPr wrap="square" rtlCol="0">
            <a:spAutoFit/>
          </a:bodyPr>
          <a:lstStyle/>
          <a:p>
            <a:r>
              <a:rPr lang="en-US" altLang="zh-CN" b="1">
                <a:solidFill>
                  <a:schemeClr val="bg1"/>
                </a:solidFill>
                <a:latin typeface="思源黑体 CN Bold" panose="020B0800000000000000" pitchFamily="34" charset="-122"/>
                <a:ea typeface="思源黑体 CN Bold" panose="020B0800000000000000" pitchFamily="34" charset="-122"/>
              </a:rPr>
              <a:t>And sleep(5)</a:t>
            </a:r>
          </a:p>
        </p:txBody>
      </p:sp>
      <p:pic>
        <p:nvPicPr>
          <p:cNvPr id="3" name="图片 2"/>
          <p:cNvPicPr>
            <a:picLocks noChangeAspect="1"/>
          </p:cNvPicPr>
          <p:nvPr/>
        </p:nvPicPr>
        <p:blipFill>
          <a:blip r:embed="rId2"/>
          <a:stretch>
            <a:fillRect/>
          </a:stretch>
        </p:blipFill>
        <p:spPr>
          <a:xfrm>
            <a:off x="688910" y="3363289"/>
            <a:ext cx="10814180" cy="2438823"/>
          </a:xfrm>
          <a:prstGeom prst="rect">
            <a:avLst/>
          </a:prstGeom>
          <a:ln>
            <a:noFill/>
          </a:ln>
          <a:effectLst>
            <a:outerShdw blurRad="292100" dist="139700" dir="2700000" algn="tl" rotWithShape="0">
              <a:srgbClr val="333333">
                <a:alpha val="65000"/>
              </a:srgbClr>
            </a:outerShdw>
          </a:effectLst>
        </p:spPr>
      </p:pic>
      <p:sp>
        <p:nvSpPr>
          <p:cNvPr id="4" name="文本框 3"/>
          <p:cNvSpPr txBox="1"/>
          <p:nvPr/>
        </p:nvSpPr>
        <p:spPr>
          <a:xfrm>
            <a:off x="1730054" y="1691935"/>
            <a:ext cx="1352938" cy="369332"/>
          </a:xfrm>
          <a:prstGeom prst="rect">
            <a:avLst/>
          </a:prstGeom>
          <a:noFill/>
        </p:spPr>
        <p:txBody>
          <a:bodyPr wrap="square" rtlCol="0">
            <a:spAutoFit/>
          </a:bodyPr>
          <a:lstStyle/>
          <a:p>
            <a:pPr algn="l"/>
            <a:r>
              <a:rPr lang="zh-CN" altLang="en-US" b="1">
                <a:solidFill>
                  <a:schemeClr val="bg1"/>
                </a:solidFill>
                <a:latin typeface="思源黑体 CN Bold" panose="020B0800000000000000" pitchFamily="34" charset="-122"/>
                <a:ea typeface="思源黑体 CN Bold" panose="020B0800000000000000" pitchFamily="34" charset="-122"/>
              </a:rPr>
              <a:t>我是真的盲</a:t>
            </a:r>
          </a:p>
        </p:txBody>
      </p:sp>
      <p:sp>
        <p:nvSpPr>
          <p:cNvPr id="8" name="文本框 7"/>
          <p:cNvSpPr txBox="1"/>
          <p:nvPr/>
        </p:nvSpPr>
        <p:spPr>
          <a:xfrm>
            <a:off x="9035144" y="1973712"/>
            <a:ext cx="1352938" cy="369332"/>
          </a:xfrm>
          <a:prstGeom prst="rect">
            <a:avLst/>
          </a:prstGeom>
          <a:noFill/>
        </p:spPr>
        <p:txBody>
          <a:bodyPr wrap="square" rtlCol="0">
            <a:spAutoFit/>
          </a:bodyPr>
          <a:lstStyle/>
          <a:p>
            <a:pPr algn="l"/>
            <a:r>
              <a:rPr lang="zh-CN" altLang="en-US" b="1">
                <a:solidFill>
                  <a:schemeClr val="bg1"/>
                </a:solidFill>
                <a:latin typeface="思源黑体 CN Bold" panose="020B0800000000000000" pitchFamily="34" charset="-122"/>
                <a:ea typeface="思源黑体 CN Bold" panose="020B0800000000000000" pitchFamily="34" charset="-122"/>
              </a:rPr>
              <a:t>我是时间盲</a:t>
            </a:r>
          </a:p>
        </p:txBody>
      </p:sp>
      <p:sp>
        <p:nvSpPr>
          <p:cNvPr id="9" name="文本框 8"/>
          <p:cNvSpPr txBox="1"/>
          <p:nvPr/>
        </p:nvSpPr>
        <p:spPr>
          <a:xfrm>
            <a:off x="9470183" y="2906402"/>
            <a:ext cx="482858" cy="369332"/>
          </a:xfrm>
          <a:prstGeom prst="rect">
            <a:avLst/>
          </a:prstGeom>
          <a:noFill/>
          <a:ln w="19050">
            <a:solidFill>
              <a:schemeClr val="bg1"/>
            </a:solidFill>
          </a:ln>
        </p:spPr>
        <p:txBody>
          <a:bodyPr wrap="square" rtlCol="0">
            <a:spAutoFit/>
          </a:bodyPr>
          <a:lstStyle/>
          <a:p>
            <a:r>
              <a:rPr lang="en-US" altLang="zh-CN" b="1">
                <a:solidFill>
                  <a:schemeClr val="bg1"/>
                </a:solidFill>
                <a:latin typeface="思源黑体 CN Bold" panose="020B0800000000000000" pitchFamily="34" charset="-122"/>
                <a:ea typeface="思源黑体 CN Bold" panose="020B0800000000000000" pitchFamily="34" charset="-122"/>
              </a:rPr>
              <a:t>If()</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75693" y="491801"/>
            <a:ext cx="2640615" cy="830997"/>
          </a:xfrm>
          <a:prstGeom prst="rect">
            <a:avLst/>
          </a:prstGeom>
          <a:noFill/>
        </p:spPr>
        <p:txBody>
          <a:bodyPr wrap="square" rtlCol="0">
            <a:spAutoFit/>
          </a:bodyPr>
          <a:lstStyle/>
          <a:p>
            <a:r>
              <a:rPr lang="zh-CN" altLang="en-US" sz="4800">
                <a:solidFill>
                  <a:schemeClr val="bg1"/>
                </a:solidFill>
                <a:latin typeface="思源黑体 CN Medium" panose="020B0600000000000000" pitchFamily="34" charset="-122"/>
                <a:ea typeface="思源黑体 CN Medium" panose="020B0600000000000000" pitchFamily="34" charset="-122"/>
              </a:rPr>
              <a:t>报错注入</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sp>
        <p:nvSpPr>
          <p:cNvPr id="6" name="矩形 5"/>
          <p:cNvSpPr/>
          <p:nvPr/>
        </p:nvSpPr>
        <p:spPr>
          <a:xfrm>
            <a:off x="4625148" y="1751436"/>
            <a:ext cx="2941703" cy="369332"/>
          </a:xfrm>
          <a:prstGeom prst="rect">
            <a:avLst/>
          </a:prstGeom>
        </p:spPr>
        <p:txBody>
          <a:bodyPr wrap="none">
            <a:spAutoFit/>
          </a:bodyPr>
          <a:lstStyle/>
          <a:p>
            <a:r>
              <a:rPr lang="zh-CN" altLang="en-US">
                <a:solidFill>
                  <a:schemeClr val="bg1"/>
                </a:solidFill>
                <a:latin typeface="思源黑体 CN Light" panose="020B0300000000000000" pitchFamily="34" charset="-122"/>
                <a:ea typeface="思源黑体 CN Light" panose="020B0300000000000000" pitchFamily="34" charset="-122"/>
              </a:rPr>
              <a:t>count()、rand()、group by</a:t>
            </a:r>
          </a:p>
        </p:txBody>
      </p:sp>
      <p:pic>
        <p:nvPicPr>
          <p:cNvPr id="10" name="图片 9"/>
          <p:cNvPicPr>
            <a:picLocks noChangeAspect="1"/>
          </p:cNvPicPr>
          <p:nvPr/>
        </p:nvPicPr>
        <p:blipFill>
          <a:blip r:embed="rId2"/>
          <a:stretch>
            <a:fillRect/>
          </a:stretch>
        </p:blipFill>
        <p:spPr>
          <a:xfrm>
            <a:off x="130629" y="4308303"/>
            <a:ext cx="11924522" cy="548253"/>
          </a:xfrm>
          <a:prstGeom prst="rect">
            <a:avLst/>
          </a:prstGeom>
          <a:ln>
            <a:noFill/>
          </a:ln>
          <a:effectLst>
            <a:outerShdw blurRad="292100" dist="139700" dir="2700000" algn="tl" rotWithShape="0">
              <a:srgbClr val="333333">
                <a:alpha val="65000"/>
              </a:srgbClr>
            </a:outerShdw>
          </a:effectLst>
        </p:spPr>
      </p:pic>
      <p:sp>
        <p:nvSpPr>
          <p:cNvPr id="11" name="矩形 10"/>
          <p:cNvSpPr/>
          <p:nvPr/>
        </p:nvSpPr>
        <p:spPr>
          <a:xfrm>
            <a:off x="2223796" y="2549406"/>
            <a:ext cx="7738188" cy="369332"/>
          </a:xfrm>
          <a:prstGeom prst="rect">
            <a:avLst/>
          </a:prstGeom>
        </p:spPr>
        <p:txBody>
          <a:bodyPr wrap="square">
            <a:spAutoFit/>
          </a:bodyPr>
          <a:lstStyle/>
          <a:p>
            <a:r>
              <a:rPr lang="zh-CN" altLang="en-US">
                <a:solidFill>
                  <a:schemeClr val="bg1"/>
                </a:solidFill>
                <a:latin typeface="思源黑体 CN Light" panose="020B0300000000000000" pitchFamily="34" charset="-122"/>
                <a:ea typeface="思源黑体 CN Light" panose="020B0300000000000000" pitchFamily="34" charset="-122"/>
              </a:rPr>
              <a:t>select count(*) from information_schema.tables group by floor(rand(0)*2);</a:t>
            </a:r>
          </a:p>
        </p:txBody>
      </p:sp>
      <p:sp>
        <p:nvSpPr>
          <p:cNvPr id="12" name="箭头: 下 11"/>
          <p:cNvSpPr/>
          <p:nvPr/>
        </p:nvSpPr>
        <p:spPr>
          <a:xfrm>
            <a:off x="5952930" y="3459220"/>
            <a:ext cx="279919" cy="4572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98789" y="491801"/>
            <a:ext cx="6594422" cy="830997"/>
          </a:xfrm>
          <a:prstGeom prst="rect">
            <a:avLst/>
          </a:prstGeom>
          <a:noFill/>
        </p:spPr>
        <p:txBody>
          <a:bodyPr wrap="square" rtlCol="0">
            <a:spAutoFit/>
          </a:bodyPr>
          <a:lstStyle/>
          <a:p>
            <a:r>
              <a:rPr lang="zh-CN" altLang="en-US" sz="4800">
                <a:solidFill>
                  <a:schemeClr val="bg1"/>
                </a:solidFill>
                <a:latin typeface="思源黑体 CN Medium" panose="020B0600000000000000" pitchFamily="34" charset="-122"/>
                <a:ea typeface="思源黑体 CN Medium" panose="020B0600000000000000" pitchFamily="34" charset="-122"/>
              </a:rPr>
              <a:t>绝对报错还是相对报错？</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pic>
        <p:nvPicPr>
          <p:cNvPr id="3" name="图片 2"/>
          <p:cNvPicPr>
            <a:picLocks noChangeAspect="1"/>
          </p:cNvPicPr>
          <p:nvPr/>
        </p:nvPicPr>
        <p:blipFill>
          <a:blip r:embed="rId2"/>
          <a:stretch>
            <a:fillRect/>
          </a:stretch>
        </p:blipFill>
        <p:spPr>
          <a:xfrm>
            <a:off x="4440556" y="1605196"/>
            <a:ext cx="2720576" cy="1333616"/>
          </a:xfrm>
          <a:prstGeom prst="rect">
            <a:avLst/>
          </a:prstGeom>
        </p:spPr>
      </p:pic>
      <p:sp>
        <p:nvSpPr>
          <p:cNvPr id="9" name="箭头: 下 8"/>
          <p:cNvSpPr/>
          <p:nvPr/>
        </p:nvSpPr>
        <p:spPr>
          <a:xfrm>
            <a:off x="5660884" y="3221210"/>
            <a:ext cx="279919" cy="4572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stretch>
            <a:fillRect/>
          </a:stretch>
        </p:blipFill>
        <p:spPr>
          <a:xfrm>
            <a:off x="3472731" y="4045966"/>
            <a:ext cx="4656223" cy="225571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98789" y="491801"/>
            <a:ext cx="6594422" cy="830997"/>
          </a:xfrm>
          <a:prstGeom prst="rect">
            <a:avLst/>
          </a:prstGeom>
          <a:noFill/>
        </p:spPr>
        <p:txBody>
          <a:bodyPr wrap="square" rtlCol="0">
            <a:spAutoFit/>
          </a:bodyPr>
          <a:lstStyle/>
          <a:p>
            <a:r>
              <a:rPr lang="zh-CN" altLang="en-US" sz="4800">
                <a:solidFill>
                  <a:schemeClr val="bg1"/>
                </a:solidFill>
                <a:latin typeface="思源黑体 CN Medium" panose="020B0600000000000000" pitchFamily="34" charset="-122"/>
                <a:ea typeface="思源黑体 CN Medium" panose="020B0600000000000000" pitchFamily="34" charset="-122"/>
              </a:rPr>
              <a:t>绝对报错还是相对报错？</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箭头: 下 8"/>
          <p:cNvSpPr/>
          <p:nvPr/>
        </p:nvSpPr>
        <p:spPr>
          <a:xfrm>
            <a:off x="5660884" y="3221210"/>
            <a:ext cx="279919" cy="4572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2"/>
          <a:stretch>
            <a:fillRect/>
          </a:stretch>
        </p:blipFill>
        <p:spPr>
          <a:xfrm>
            <a:off x="4337676" y="1498855"/>
            <a:ext cx="2926334" cy="1394581"/>
          </a:xfrm>
          <a:prstGeom prst="rect">
            <a:avLst/>
          </a:prstGeom>
        </p:spPr>
      </p:pic>
      <p:pic>
        <p:nvPicPr>
          <p:cNvPr id="6" name="图片 5"/>
          <p:cNvPicPr>
            <a:picLocks noChangeAspect="1"/>
          </p:cNvPicPr>
          <p:nvPr/>
        </p:nvPicPr>
        <p:blipFill>
          <a:blip r:embed="rId3"/>
          <a:stretch>
            <a:fillRect/>
          </a:stretch>
        </p:blipFill>
        <p:spPr>
          <a:xfrm>
            <a:off x="3796609" y="4137024"/>
            <a:ext cx="4008467" cy="211092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98789" y="491801"/>
            <a:ext cx="6594422" cy="830997"/>
          </a:xfrm>
          <a:prstGeom prst="rect">
            <a:avLst/>
          </a:prstGeom>
          <a:noFill/>
        </p:spPr>
        <p:txBody>
          <a:bodyPr wrap="square" rtlCol="0">
            <a:spAutoFit/>
          </a:bodyPr>
          <a:lstStyle/>
          <a:p>
            <a:r>
              <a:rPr lang="zh-CN" altLang="en-US" sz="4800">
                <a:solidFill>
                  <a:schemeClr val="bg1"/>
                </a:solidFill>
                <a:latin typeface="思源黑体 CN Medium" panose="020B0600000000000000" pitchFamily="34" charset="-122"/>
                <a:ea typeface="思源黑体 CN Medium" panose="020B0600000000000000" pitchFamily="34" charset="-122"/>
              </a:rPr>
              <a:t>绝对报错还是相对报错？</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箭头: 下 8"/>
          <p:cNvSpPr/>
          <p:nvPr/>
        </p:nvSpPr>
        <p:spPr>
          <a:xfrm>
            <a:off x="5660884" y="3221210"/>
            <a:ext cx="279919" cy="4572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stretch>
            <a:fillRect/>
          </a:stretch>
        </p:blipFill>
        <p:spPr>
          <a:xfrm>
            <a:off x="4410072" y="1498855"/>
            <a:ext cx="2781541" cy="1501270"/>
          </a:xfrm>
          <a:prstGeom prst="rect">
            <a:avLst/>
          </a:prstGeom>
        </p:spPr>
      </p:pic>
      <p:pic>
        <p:nvPicPr>
          <p:cNvPr id="6" name="图片 5"/>
          <p:cNvPicPr>
            <a:picLocks noChangeAspect="1"/>
          </p:cNvPicPr>
          <p:nvPr/>
        </p:nvPicPr>
        <p:blipFill>
          <a:blip r:embed="rId3"/>
          <a:stretch>
            <a:fillRect/>
          </a:stretch>
        </p:blipFill>
        <p:spPr>
          <a:xfrm>
            <a:off x="3869599" y="3809039"/>
            <a:ext cx="3977447" cy="2861088"/>
          </a:xfrm>
          <a:prstGeom prst="rect">
            <a:avLst/>
          </a:prstGeom>
        </p:spPr>
      </p:pic>
      <p:sp>
        <p:nvSpPr>
          <p:cNvPr id="7" name="矩形 6"/>
          <p:cNvSpPr/>
          <p:nvPr/>
        </p:nvSpPr>
        <p:spPr>
          <a:xfrm>
            <a:off x="7663543" y="2676959"/>
            <a:ext cx="4407159" cy="646331"/>
          </a:xfrm>
          <a:prstGeom prst="rect">
            <a:avLst/>
          </a:prstGeom>
        </p:spPr>
        <p:txBody>
          <a:bodyPr wrap="square">
            <a:spAutoFit/>
          </a:bodyPr>
          <a:lstStyle/>
          <a:p>
            <a:r>
              <a:rPr lang="zh-CN" altLang="en-US">
                <a:solidFill>
                  <a:schemeClr val="bg1"/>
                </a:solidFill>
              </a:rPr>
              <a:t>floor(rand(</a:t>
            </a:r>
            <a:r>
              <a:rPr lang="zh-CN" altLang="en-US" b="1">
                <a:solidFill>
                  <a:schemeClr val="bg1"/>
                </a:solidFill>
              </a:rPr>
              <a:t>0</a:t>
            </a:r>
            <a:r>
              <a:rPr lang="zh-CN" altLang="en-US">
                <a:solidFill>
                  <a:schemeClr val="bg1"/>
                </a:solidFill>
              </a:rPr>
              <a:t>)*2)报错是有条件的，记录必须3条以上，而且在3条以上必定报错</a:t>
            </a:r>
            <a:endParaRPr lang="zh-CN" altLang="en-US"/>
          </a:p>
        </p:txBody>
      </p:sp>
      <p:sp>
        <p:nvSpPr>
          <p:cNvPr id="8" name="矩形 7"/>
          <p:cNvSpPr/>
          <p:nvPr/>
        </p:nvSpPr>
        <p:spPr>
          <a:xfrm>
            <a:off x="8422206" y="3878815"/>
            <a:ext cx="3299301" cy="369332"/>
          </a:xfrm>
          <a:prstGeom prst="rect">
            <a:avLst/>
          </a:prstGeom>
        </p:spPr>
        <p:txBody>
          <a:bodyPr wrap="none">
            <a:spAutoFit/>
          </a:bodyPr>
          <a:lstStyle/>
          <a:p>
            <a:r>
              <a:rPr lang="zh-CN" altLang="en-US">
                <a:solidFill>
                  <a:schemeClr val="bg1"/>
                </a:solidFill>
                <a:latin typeface="思源黑体 CN Medium" panose="020B0600000000000000" pitchFamily="34" charset="-122"/>
                <a:ea typeface="思源黑体 CN Medium" panose="020B0600000000000000" pitchFamily="34" charset="-122"/>
              </a:rPr>
              <a:t>思考：随机因子具有决定权么</a:t>
            </a:r>
            <a:r>
              <a:rPr lang="en-US" altLang="zh-CN">
                <a:solidFill>
                  <a:schemeClr val="bg1"/>
                </a:solidFill>
                <a:latin typeface="思源黑体 CN Medium" panose="020B0600000000000000" pitchFamily="34" charset="-122"/>
                <a:ea typeface="思源黑体 CN Medium" panose="020B0600000000000000" pitchFamily="34" charset="-122"/>
              </a:rPr>
              <a:t>?</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cxnSp>
        <p:nvCxnSpPr>
          <p:cNvPr id="11" name="直接箭头连接符 10"/>
          <p:cNvCxnSpPr/>
          <p:nvPr/>
        </p:nvCxnSpPr>
        <p:spPr>
          <a:xfrm flipH="1" flipV="1">
            <a:off x="8920065" y="3000125"/>
            <a:ext cx="550506" cy="87869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553211" y="491801"/>
            <a:ext cx="5085578" cy="830997"/>
          </a:xfrm>
          <a:prstGeom prst="rect">
            <a:avLst/>
          </a:prstGeom>
          <a:noFill/>
        </p:spPr>
        <p:txBody>
          <a:bodyPr wrap="square" rtlCol="0">
            <a:spAutoFit/>
          </a:bodyPr>
          <a:lstStyle/>
          <a:p>
            <a:r>
              <a:rPr lang="zh-CN" altLang="en-US" sz="4800">
                <a:solidFill>
                  <a:schemeClr val="bg1"/>
                </a:solidFill>
                <a:latin typeface="思源黑体 CN Medium" panose="020B0600000000000000" pitchFamily="34" charset="-122"/>
                <a:ea typeface="思源黑体 CN Medium" panose="020B0600000000000000" pitchFamily="34" charset="-122"/>
              </a:rPr>
              <a:t>不确定性与确定性</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sp>
        <p:nvSpPr>
          <p:cNvPr id="4" name="矩形 3"/>
          <p:cNvSpPr/>
          <p:nvPr/>
        </p:nvSpPr>
        <p:spPr>
          <a:xfrm>
            <a:off x="1645947" y="2413910"/>
            <a:ext cx="1715534" cy="369332"/>
          </a:xfrm>
          <a:prstGeom prst="rect">
            <a:avLst/>
          </a:prstGeom>
        </p:spPr>
        <p:txBody>
          <a:bodyPr wrap="none">
            <a:spAutoFit/>
          </a:bodyPr>
          <a:lstStyle/>
          <a:p>
            <a:r>
              <a:rPr lang="zh-CN" altLang="en-US">
                <a:solidFill>
                  <a:schemeClr val="bg1"/>
                </a:solidFill>
              </a:rPr>
              <a:t>floor(rand(</a:t>
            </a:r>
            <a:r>
              <a:rPr lang="zh-CN" altLang="en-US" b="1">
                <a:solidFill>
                  <a:schemeClr val="bg1"/>
                </a:solidFill>
              </a:rPr>
              <a:t>0</a:t>
            </a:r>
            <a:r>
              <a:rPr lang="zh-CN" altLang="en-US">
                <a:solidFill>
                  <a:schemeClr val="bg1"/>
                </a:solidFill>
              </a:rPr>
              <a:t>)*2)</a:t>
            </a:r>
            <a:endParaRPr lang="zh-CN" altLang="en-US"/>
          </a:p>
        </p:txBody>
      </p:sp>
      <p:sp>
        <p:nvSpPr>
          <p:cNvPr id="10" name="矩形 9"/>
          <p:cNvSpPr/>
          <p:nvPr/>
        </p:nvSpPr>
        <p:spPr>
          <a:xfrm>
            <a:off x="8783866" y="2413910"/>
            <a:ext cx="1587294" cy="369332"/>
          </a:xfrm>
          <a:prstGeom prst="rect">
            <a:avLst/>
          </a:prstGeom>
        </p:spPr>
        <p:txBody>
          <a:bodyPr wrap="none">
            <a:spAutoFit/>
          </a:bodyPr>
          <a:lstStyle/>
          <a:p>
            <a:r>
              <a:rPr lang="zh-CN" altLang="en-US">
                <a:solidFill>
                  <a:schemeClr val="bg1"/>
                </a:solidFill>
              </a:rPr>
              <a:t>floor(rand()*2)</a:t>
            </a:r>
            <a:endParaRPr lang="zh-CN" altLang="en-US"/>
          </a:p>
        </p:txBody>
      </p:sp>
      <p:sp>
        <p:nvSpPr>
          <p:cNvPr id="11" name="矩形 10"/>
          <p:cNvSpPr/>
          <p:nvPr/>
        </p:nvSpPr>
        <p:spPr>
          <a:xfrm>
            <a:off x="5311170" y="3776178"/>
            <a:ext cx="1569660" cy="369332"/>
          </a:xfrm>
          <a:prstGeom prst="rect">
            <a:avLst/>
          </a:prstGeom>
        </p:spPr>
        <p:txBody>
          <a:bodyPr wrap="none">
            <a:spAutoFit/>
          </a:bodyPr>
          <a:lstStyle/>
          <a:p>
            <a:r>
              <a:rPr lang="zh-CN" altLang="en-US">
                <a:solidFill>
                  <a:schemeClr val="bg1"/>
                </a:solidFill>
                <a:latin typeface="思源黑体 CN Medium" panose="020B0600000000000000" pitchFamily="34" charset="-122"/>
                <a:ea typeface="思源黑体 CN Medium" panose="020B0600000000000000" pitchFamily="34" charset="-122"/>
              </a:rPr>
              <a:t>对比两条语句</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432191" y="491801"/>
            <a:ext cx="3327619" cy="830997"/>
          </a:xfrm>
          <a:prstGeom prst="rect">
            <a:avLst/>
          </a:prstGeom>
          <a:noFill/>
        </p:spPr>
        <p:txBody>
          <a:bodyPr wrap="square" rtlCol="0">
            <a:spAutoFit/>
          </a:bodyPr>
          <a:lstStyle/>
          <a:p>
            <a:r>
              <a:rPr lang="zh-CN" altLang="en-US" sz="4800">
                <a:solidFill>
                  <a:schemeClr val="bg1"/>
                </a:solidFill>
                <a:latin typeface="思源黑体 CN Medium" panose="020B0600000000000000" pitchFamily="34" charset="-122"/>
                <a:ea typeface="思源黑体 CN Medium" panose="020B0600000000000000" pitchFamily="34" charset="-122"/>
              </a:rPr>
              <a:t>为何会报错</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sp>
        <p:nvSpPr>
          <p:cNvPr id="3" name="箭头: 右 2"/>
          <p:cNvSpPr/>
          <p:nvPr/>
        </p:nvSpPr>
        <p:spPr>
          <a:xfrm>
            <a:off x="5200261" y="3452325"/>
            <a:ext cx="895739" cy="30791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a:stretch>
            <a:fillRect/>
          </a:stretch>
        </p:blipFill>
        <p:spPr>
          <a:xfrm>
            <a:off x="656579" y="1739218"/>
            <a:ext cx="3246401" cy="3734124"/>
          </a:xfrm>
          <a:prstGeom prst="rect">
            <a:avLst/>
          </a:prstGeom>
        </p:spPr>
      </p:pic>
      <p:pic>
        <p:nvPicPr>
          <p:cNvPr id="6" name="图片 5"/>
          <p:cNvPicPr>
            <a:picLocks noChangeAspect="1"/>
          </p:cNvPicPr>
          <p:nvPr/>
        </p:nvPicPr>
        <p:blipFill>
          <a:blip r:embed="rId3"/>
          <a:stretch>
            <a:fillRect/>
          </a:stretch>
        </p:blipFill>
        <p:spPr>
          <a:xfrm>
            <a:off x="7368399" y="1799865"/>
            <a:ext cx="3726503" cy="3627434"/>
          </a:xfrm>
          <a:prstGeom prst="rect">
            <a:avLst/>
          </a:prstGeom>
        </p:spPr>
      </p:pic>
      <p:sp>
        <p:nvSpPr>
          <p:cNvPr id="7" name="矩形 6"/>
          <p:cNvSpPr/>
          <p:nvPr/>
        </p:nvSpPr>
        <p:spPr>
          <a:xfrm>
            <a:off x="4978716" y="4233379"/>
            <a:ext cx="1569660" cy="369332"/>
          </a:xfrm>
          <a:prstGeom prst="rect">
            <a:avLst/>
          </a:prstGeom>
        </p:spPr>
        <p:txBody>
          <a:bodyPr wrap="none">
            <a:spAutoFit/>
          </a:bodyPr>
          <a:lstStyle/>
          <a:p>
            <a:r>
              <a:rPr lang="zh-CN" altLang="en-US">
                <a:solidFill>
                  <a:schemeClr val="bg1"/>
                </a:solidFill>
                <a:latin typeface="思源黑体 CN Light" panose="020B0300000000000000" pitchFamily="34" charset="-122"/>
                <a:ea typeface="思源黑体 CN Light" panose="020B0300000000000000" pitchFamily="34" charset="-122"/>
              </a:rPr>
              <a:t>过程虚拟表？</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87189" y="491801"/>
            <a:ext cx="4217622" cy="830997"/>
          </a:xfrm>
          <a:prstGeom prst="rect">
            <a:avLst/>
          </a:prstGeom>
          <a:noFill/>
        </p:spPr>
        <p:txBody>
          <a:bodyPr wrap="square" rtlCol="0">
            <a:spAutoFit/>
          </a:bodyPr>
          <a:lstStyle/>
          <a:p>
            <a:r>
              <a:rPr lang="en-US" altLang="zh-CN" sz="4800" dirty="0">
                <a:solidFill>
                  <a:schemeClr val="bg1"/>
                </a:solidFill>
                <a:latin typeface="思源黑体 CN Medium" panose="020B0600000000000000" pitchFamily="34" charset="-122"/>
                <a:ea typeface="思源黑体 CN Medium" panose="020B0600000000000000" pitchFamily="34" charset="-122"/>
              </a:rPr>
              <a:t>Boom</a:t>
            </a:r>
            <a:r>
              <a:rPr lang="zh-CN" altLang="en-US" sz="4800" dirty="0">
                <a:solidFill>
                  <a:schemeClr val="bg1"/>
                </a:solidFill>
                <a:latin typeface="思源黑体 CN Medium" panose="020B0600000000000000" pitchFamily="34" charset="-122"/>
                <a:ea typeface="思源黑体 CN Medium" panose="020B0600000000000000" pitchFamily="34" charset="-122"/>
              </a:rPr>
              <a:t>！炸了</a:t>
            </a:r>
            <a:r>
              <a:rPr lang="en-US" altLang="zh-CN" sz="4800" dirty="0">
                <a:solidFill>
                  <a:schemeClr val="bg1"/>
                </a:solidFill>
                <a:latin typeface="思源黑体 CN Medium" panose="020B0600000000000000" pitchFamily="34" charset="-122"/>
                <a:ea typeface="思源黑体 CN Medium" panose="020B0600000000000000" pitchFamily="34" charset="-122"/>
              </a:rPr>
              <a:t>~</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pic>
        <p:nvPicPr>
          <p:cNvPr id="2" name="图片 1"/>
          <p:cNvPicPr>
            <a:picLocks noChangeAspect="1"/>
          </p:cNvPicPr>
          <p:nvPr/>
        </p:nvPicPr>
        <p:blipFill>
          <a:blip r:embed="rId2"/>
          <a:stretch>
            <a:fillRect/>
          </a:stretch>
        </p:blipFill>
        <p:spPr>
          <a:xfrm>
            <a:off x="258289" y="1650869"/>
            <a:ext cx="5036476" cy="4009770"/>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5906279" y="1725514"/>
            <a:ext cx="5057191" cy="369332"/>
          </a:xfrm>
          <a:prstGeom prst="rect">
            <a:avLst/>
          </a:prstGeom>
          <a:ln>
            <a:solidFill>
              <a:schemeClr val="bg1"/>
            </a:solidFill>
          </a:ln>
        </p:spPr>
        <p:txBody>
          <a:bodyPr wrap="square">
            <a:spAutoFit/>
          </a:bodyPr>
          <a:lstStyle/>
          <a:p>
            <a:r>
              <a:rPr lang="zh-CN" altLang="en-US" dirty="0">
                <a:solidFill>
                  <a:schemeClr val="bg1"/>
                </a:solidFill>
                <a:latin typeface="思源黑体 CN Regular" panose="020B0500000000000000" pitchFamily="34" charset="-122"/>
                <a:ea typeface="思源黑体 CN Regular" panose="020B0500000000000000" pitchFamily="34" charset="-122"/>
              </a:rPr>
              <a:t>什么地方会存在弱口令？当然是登陆处</a:t>
            </a:r>
            <a:r>
              <a:rPr lang="en-US" altLang="zh-CN" dirty="0">
                <a:solidFill>
                  <a:schemeClr val="bg1"/>
                </a:solidFill>
                <a:latin typeface="思源黑体 CN Regular" panose="020B0500000000000000" pitchFamily="34" charset="-122"/>
                <a:ea typeface="思源黑体 CN Regular" panose="020B0500000000000000" pitchFamily="34" charset="-122"/>
              </a:rPr>
              <a:t>~</a:t>
            </a:r>
          </a:p>
        </p:txBody>
      </p:sp>
      <p:pic>
        <p:nvPicPr>
          <p:cNvPr id="3" name="图片 2"/>
          <p:cNvPicPr>
            <a:picLocks noChangeAspect="1"/>
          </p:cNvPicPr>
          <p:nvPr/>
        </p:nvPicPr>
        <p:blipFill>
          <a:blip r:embed="rId3"/>
          <a:stretch>
            <a:fillRect/>
          </a:stretch>
        </p:blipFill>
        <p:spPr>
          <a:xfrm>
            <a:off x="5965780" y="2425563"/>
            <a:ext cx="4938188" cy="1950889"/>
          </a:xfrm>
          <a:prstGeom prst="rect">
            <a:avLst/>
          </a:prstGeom>
          <a:ln>
            <a:noFill/>
          </a:ln>
          <a:effectLst>
            <a:outerShdw blurRad="292100" dist="139700" dir="2700000" algn="tl" rotWithShape="0">
              <a:srgbClr val="333333">
                <a:alpha val="65000"/>
              </a:srgbClr>
            </a:outerShdw>
          </a:effectLst>
        </p:spPr>
      </p:pic>
      <p:sp>
        <p:nvSpPr>
          <p:cNvPr id="12" name="矩形 11"/>
          <p:cNvSpPr/>
          <p:nvPr/>
        </p:nvSpPr>
        <p:spPr>
          <a:xfrm>
            <a:off x="5906279" y="4873041"/>
            <a:ext cx="5057191" cy="646331"/>
          </a:xfrm>
          <a:prstGeom prst="rect">
            <a:avLst/>
          </a:prstGeom>
          <a:ln>
            <a:solidFill>
              <a:schemeClr val="bg1"/>
            </a:solidFill>
          </a:ln>
        </p:spPr>
        <p:txBody>
          <a:bodyPr wrap="square">
            <a:spAutoFit/>
          </a:bodyPr>
          <a:lstStyle/>
          <a:p>
            <a:r>
              <a:rPr lang="zh-CN" altLang="en-US" dirty="0">
                <a:solidFill>
                  <a:schemeClr val="bg1"/>
                </a:solidFill>
                <a:latin typeface="思源黑体 CN Regular" panose="020B0500000000000000" pitchFamily="34" charset="-122"/>
                <a:ea typeface="思源黑体 CN Regular" panose="020B0500000000000000" pitchFamily="34" charset="-122"/>
              </a:rPr>
              <a:t>我们可以使用</a:t>
            </a:r>
            <a:r>
              <a:rPr lang="en-US" altLang="zh-CN" dirty="0" err="1">
                <a:solidFill>
                  <a:schemeClr val="bg1"/>
                </a:solidFill>
                <a:latin typeface="思源黑体 CN Regular" panose="020B0500000000000000" pitchFamily="34" charset="-122"/>
                <a:ea typeface="思源黑体 CN Regular" panose="020B0500000000000000" pitchFamily="34" charset="-122"/>
              </a:rPr>
              <a:t>Burpsuite</a:t>
            </a:r>
            <a:r>
              <a:rPr lang="zh-CN" altLang="en-US" dirty="0">
                <a:solidFill>
                  <a:schemeClr val="bg1"/>
                </a:solidFill>
                <a:latin typeface="思源黑体 CN Regular" panose="020B0500000000000000" pitchFamily="34" charset="-122"/>
                <a:ea typeface="思源黑体 CN Regular" panose="020B0500000000000000" pitchFamily="34" charset="-122"/>
              </a:rPr>
              <a:t>渗透测试工具来进行爆破</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942" y="5875339"/>
            <a:ext cx="778035" cy="778035"/>
          </a:xfrm>
          <a:prstGeom prst="rect">
            <a:avLst/>
          </a:prstGeom>
        </p:spPr>
      </p:pic>
      <p:sp>
        <p:nvSpPr>
          <p:cNvPr id="14" name="文本框 13"/>
          <p:cNvSpPr txBox="1"/>
          <p:nvPr/>
        </p:nvSpPr>
        <p:spPr>
          <a:xfrm>
            <a:off x="1824545" y="6092046"/>
            <a:ext cx="3293706" cy="369332"/>
          </a:xfrm>
          <a:prstGeom prst="rect">
            <a:avLst/>
          </a:prstGeom>
          <a:noFill/>
        </p:spPr>
        <p:txBody>
          <a:bodyPr wrap="square" rtlCol="0">
            <a:spAutoFit/>
          </a:bodyPr>
          <a:lstStyle/>
          <a:p>
            <a:r>
              <a:rPr lang="zh-CN" altLang="en-US" dirty="0">
                <a:solidFill>
                  <a:schemeClr val="bg1"/>
                </a:solidFill>
                <a:latin typeface="思源黑体 CN Regular" panose="020B0500000000000000" pitchFamily="34" charset="-122"/>
                <a:ea typeface="思源黑体 CN Regular" panose="020B0500000000000000" pitchFamily="34" charset="-122"/>
              </a:rPr>
              <a:t>首先你需要安装</a:t>
            </a:r>
            <a:r>
              <a:rPr lang="en-US" altLang="zh-CN" dirty="0">
                <a:solidFill>
                  <a:schemeClr val="bg1"/>
                </a:solidFill>
                <a:latin typeface="思源黑体 CN Regular" panose="020B0500000000000000" pitchFamily="34" charset="-122"/>
                <a:ea typeface="思源黑体 CN Regular" panose="020B0500000000000000" pitchFamily="34" charset="-122"/>
              </a:rPr>
              <a:t>Java~</a:t>
            </a:r>
            <a:endParaRPr lang="zh-CN" altLang="en-US" dirty="0">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376202" y="491801"/>
            <a:ext cx="5439597" cy="830997"/>
          </a:xfrm>
          <a:prstGeom prst="rect">
            <a:avLst/>
          </a:prstGeom>
          <a:noFill/>
        </p:spPr>
        <p:txBody>
          <a:bodyPr wrap="square" rtlCol="0">
            <a:spAutoFit/>
          </a:bodyPr>
          <a:lstStyle/>
          <a:p>
            <a:r>
              <a:rPr lang="en-US" altLang="zh-CN" sz="4800">
                <a:solidFill>
                  <a:schemeClr val="bg1"/>
                </a:solidFill>
                <a:latin typeface="思源黑体 CN Medium" panose="020B0600000000000000" pitchFamily="34" charset="-122"/>
                <a:ea typeface="思源黑体 CN Medium" panose="020B0600000000000000" pitchFamily="34" charset="-122"/>
              </a:rPr>
              <a:t>rand(0) and rand()</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矩形 8"/>
          <p:cNvSpPr/>
          <p:nvPr/>
        </p:nvSpPr>
        <p:spPr>
          <a:xfrm>
            <a:off x="1660668" y="2339265"/>
            <a:ext cx="1715534" cy="369332"/>
          </a:xfrm>
          <a:prstGeom prst="rect">
            <a:avLst/>
          </a:prstGeom>
        </p:spPr>
        <p:txBody>
          <a:bodyPr wrap="none">
            <a:spAutoFit/>
          </a:bodyPr>
          <a:lstStyle/>
          <a:p>
            <a:r>
              <a:rPr lang="zh-CN" altLang="en-US">
                <a:solidFill>
                  <a:schemeClr val="bg1"/>
                </a:solidFill>
              </a:rPr>
              <a:t>floor(rand(</a:t>
            </a:r>
            <a:r>
              <a:rPr lang="zh-CN" altLang="en-US" b="1">
                <a:solidFill>
                  <a:schemeClr val="bg1"/>
                </a:solidFill>
              </a:rPr>
              <a:t>0</a:t>
            </a:r>
            <a:r>
              <a:rPr lang="zh-CN" altLang="en-US">
                <a:solidFill>
                  <a:schemeClr val="bg1"/>
                </a:solidFill>
              </a:rPr>
              <a:t>)*2)</a:t>
            </a:r>
            <a:endParaRPr lang="zh-CN" altLang="en-US"/>
          </a:p>
        </p:txBody>
      </p:sp>
      <p:sp>
        <p:nvSpPr>
          <p:cNvPr id="10" name="矩形 9"/>
          <p:cNvSpPr/>
          <p:nvPr/>
        </p:nvSpPr>
        <p:spPr>
          <a:xfrm>
            <a:off x="8798587" y="2339265"/>
            <a:ext cx="1587294" cy="369332"/>
          </a:xfrm>
          <a:prstGeom prst="rect">
            <a:avLst/>
          </a:prstGeom>
        </p:spPr>
        <p:txBody>
          <a:bodyPr wrap="none">
            <a:spAutoFit/>
          </a:bodyPr>
          <a:lstStyle/>
          <a:p>
            <a:r>
              <a:rPr lang="zh-CN" altLang="en-US">
                <a:solidFill>
                  <a:schemeClr val="bg1"/>
                </a:solidFill>
              </a:rPr>
              <a:t>floor(rand()*2)</a:t>
            </a:r>
            <a:endParaRPr lang="zh-CN" altLang="en-US"/>
          </a:p>
        </p:txBody>
      </p:sp>
      <p:sp>
        <p:nvSpPr>
          <p:cNvPr id="2" name="矩形 1"/>
          <p:cNvSpPr/>
          <p:nvPr/>
        </p:nvSpPr>
        <p:spPr>
          <a:xfrm>
            <a:off x="3048000" y="3314027"/>
            <a:ext cx="6096000" cy="1200329"/>
          </a:xfrm>
          <a:prstGeom prst="rect">
            <a:avLst/>
          </a:prstGeom>
        </p:spPr>
        <p:txBody>
          <a:bodyPr>
            <a:spAutoFit/>
          </a:bodyPr>
          <a:lstStyle/>
          <a:p>
            <a:r>
              <a:rPr lang="zh-CN" altLang="en-US">
                <a:solidFill>
                  <a:schemeClr val="bg1"/>
                </a:solidFill>
                <a:latin typeface="思源黑体 CN Light" panose="020B0300000000000000" pitchFamily="34" charset="-122"/>
                <a:ea typeface="思源黑体 CN Light" panose="020B0300000000000000" pitchFamily="34" charset="-122"/>
              </a:rPr>
              <a:t>查询的时候如果使用rand()的话，该值会被计算多次，那这个“被计算多次”到底是什么意思，就是在使用group by的时候，floor(rand(0)*2)会被执行一次，如果虚表不存在记录，插入虚表的时候会再被执行一次</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875383" y="2295068"/>
            <a:ext cx="3200677" cy="662997"/>
          </a:xfrm>
          <a:prstGeom prst="rect">
            <a:avLst/>
          </a:prstGeom>
        </p:spPr>
      </p:pic>
      <p:sp>
        <p:nvSpPr>
          <p:cNvPr id="5" name="矩形 4"/>
          <p:cNvSpPr/>
          <p:nvPr/>
        </p:nvSpPr>
        <p:spPr>
          <a:xfrm>
            <a:off x="875383" y="1611477"/>
            <a:ext cx="3698448" cy="369332"/>
          </a:xfrm>
          <a:prstGeom prst="rect">
            <a:avLst/>
          </a:prstGeom>
        </p:spPr>
        <p:txBody>
          <a:bodyPr wrap="none">
            <a:spAutoFit/>
          </a:bodyPr>
          <a:lstStyle/>
          <a:p>
            <a:r>
              <a:rPr lang="zh-CN" altLang="en-US">
                <a:solidFill>
                  <a:schemeClr val="bg1"/>
                </a:solidFill>
              </a:rPr>
              <a:t>查询前默认会建立空虚拟表如下图:</a:t>
            </a:r>
          </a:p>
        </p:txBody>
      </p:sp>
      <p:sp>
        <p:nvSpPr>
          <p:cNvPr id="6" name="矩形 5"/>
          <p:cNvSpPr/>
          <p:nvPr/>
        </p:nvSpPr>
        <p:spPr>
          <a:xfrm>
            <a:off x="875383" y="3202061"/>
            <a:ext cx="4405744" cy="1477328"/>
          </a:xfrm>
          <a:prstGeom prst="rect">
            <a:avLst/>
          </a:prstGeom>
        </p:spPr>
        <p:txBody>
          <a:bodyPr wrap="square">
            <a:spAutoFit/>
          </a:bodyPr>
          <a:lstStyle/>
          <a:p>
            <a:r>
              <a:rPr lang="zh-CN" altLang="en-US">
                <a:solidFill>
                  <a:schemeClr val="bg1"/>
                </a:solidFill>
              </a:rPr>
              <a:t>取第一条记录，执行floor(rand(0)*2)，发现结果为0(第一次计算),查询虚拟表，发现0的键值不存在，则floor(rand(0)*2)会被再计算一次，结果为1(第二次计算)，插入虚表，这时第一条记录查询完毕，如下图:</a:t>
            </a:r>
          </a:p>
        </p:txBody>
      </p:sp>
      <p:pic>
        <p:nvPicPr>
          <p:cNvPr id="7" name="图片 6"/>
          <p:cNvPicPr>
            <a:picLocks noChangeAspect="1"/>
          </p:cNvPicPr>
          <p:nvPr/>
        </p:nvPicPr>
        <p:blipFill>
          <a:blip r:embed="rId4"/>
          <a:stretch>
            <a:fillRect/>
          </a:stretch>
        </p:blipFill>
        <p:spPr>
          <a:xfrm>
            <a:off x="875383" y="4823667"/>
            <a:ext cx="2621507" cy="845893"/>
          </a:xfrm>
          <a:prstGeom prst="rect">
            <a:avLst/>
          </a:prstGeom>
        </p:spPr>
      </p:pic>
      <p:sp>
        <p:nvSpPr>
          <p:cNvPr id="8" name="矩形 7"/>
          <p:cNvSpPr/>
          <p:nvPr/>
        </p:nvSpPr>
        <p:spPr>
          <a:xfrm>
            <a:off x="5875176" y="1611477"/>
            <a:ext cx="6096000" cy="1200329"/>
          </a:xfrm>
          <a:prstGeom prst="rect">
            <a:avLst/>
          </a:prstGeom>
        </p:spPr>
        <p:txBody>
          <a:bodyPr>
            <a:spAutoFit/>
          </a:bodyPr>
          <a:lstStyle/>
          <a:p>
            <a:r>
              <a:rPr lang="zh-CN" altLang="en-US">
                <a:solidFill>
                  <a:schemeClr val="bg1"/>
                </a:solidFill>
              </a:rPr>
              <a:t>查询第二条记录，再次计算floor(rand(0)*2)，发现结果为1(第三次计算)，查询虚表，发现1的键值存在，所以floor(rand(0)*2)不会被计算第二次，直接count(*)加1，第二条记录查询完毕，结果如下:</a:t>
            </a:r>
          </a:p>
        </p:txBody>
      </p:sp>
      <p:pic>
        <p:nvPicPr>
          <p:cNvPr id="9" name="图片 8"/>
          <p:cNvPicPr>
            <a:picLocks noChangeAspect="1"/>
          </p:cNvPicPr>
          <p:nvPr/>
        </p:nvPicPr>
        <p:blipFill>
          <a:blip r:embed="rId5"/>
          <a:stretch>
            <a:fillRect/>
          </a:stretch>
        </p:blipFill>
        <p:spPr>
          <a:xfrm>
            <a:off x="7455901" y="3202061"/>
            <a:ext cx="2598645" cy="861135"/>
          </a:xfrm>
          <a:prstGeom prst="rect">
            <a:avLst/>
          </a:prstGeom>
        </p:spPr>
      </p:pic>
      <p:sp>
        <p:nvSpPr>
          <p:cNvPr id="10" name="矩形 9"/>
          <p:cNvSpPr/>
          <p:nvPr/>
        </p:nvSpPr>
        <p:spPr>
          <a:xfrm>
            <a:off x="5875176" y="4369450"/>
            <a:ext cx="6096000" cy="1754326"/>
          </a:xfrm>
          <a:prstGeom prst="rect">
            <a:avLst/>
          </a:prstGeom>
        </p:spPr>
        <p:txBody>
          <a:bodyPr>
            <a:spAutoFit/>
          </a:bodyPr>
          <a:lstStyle/>
          <a:p>
            <a:r>
              <a:rPr lang="zh-CN" altLang="en-US">
                <a:solidFill>
                  <a:schemeClr val="bg1"/>
                </a:solidFill>
              </a:rPr>
              <a:t>查询第三条记录，再次计算floor(rand(0)*2)，发现结果为0(第4次计算)，查询虚表，发现键值没有0，则数据库尝试插入一条新的数据，在插入数据时floor(rand(0)*2)被再次计算，作为虚表的主键，其值为1(第5次计算)，然而1这个主键已经存在于虚拟表中，而新计算的值也为1(主键键值必须唯一)，所以插入的时候就直接报错了。</a:t>
            </a:r>
          </a:p>
        </p:txBody>
      </p:sp>
      <p:sp>
        <p:nvSpPr>
          <p:cNvPr id="11" name="文本框 10"/>
          <p:cNvSpPr txBox="1"/>
          <p:nvPr/>
        </p:nvSpPr>
        <p:spPr>
          <a:xfrm>
            <a:off x="4994248" y="491801"/>
            <a:ext cx="2203504" cy="830997"/>
          </a:xfrm>
          <a:prstGeom prst="rect">
            <a:avLst/>
          </a:prstGeom>
          <a:noFill/>
        </p:spPr>
        <p:txBody>
          <a:bodyPr wrap="square" rtlCol="0">
            <a:spAutoFit/>
          </a:bodyPr>
          <a:lstStyle/>
          <a:p>
            <a:r>
              <a:rPr lang="en-US" altLang="zh-CN" sz="4800">
                <a:solidFill>
                  <a:schemeClr val="bg1"/>
                </a:solidFill>
                <a:latin typeface="思源黑体 CN Medium" panose="020B0600000000000000" pitchFamily="34" charset="-122"/>
                <a:ea typeface="思源黑体 CN Medium" panose="020B0600000000000000" pitchFamily="34" charset="-122"/>
              </a:rPr>
              <a:t>rand(0)</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117471" y="491801"/>
            <a:ext cx="1957058" cy="830997"/>
          </a:xfrm>
          <a:prstGeom prst="rect">
            <a:avLst/>
          </a:prstGeom>
          <a:noFill/>
        </p:spPr>
        <p:txBody>
          <a:bodyPr wrap="square" rtlCol="0">
            <a:spAutoFit/>
          </a:bodyPr>
          <a:lstStyle/>
          <a:p>
            <a:r>
              <a:rPr lang="en-US" altLang="zh-CN" sz="4800">
                <a:solidFill>
                  <a:schemeClr val="bg1"/>
                </a:solidFill>
                <a:latin typeface="思源黑体 CN Medium" panose="020B0600000000000000" pitchFamily="34" charset="-122"/>
                <a:ea typeface="思源黑体 CN Medium" panose="020B0600000000000000" pitchFamily="34" charset="-122"/>
              </a:rPr>
              <a:t>rand()</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sp>
        <p:nvSpPr>
          <p:cNvPr id="2" name="矩形 1"/>
          <p:cNvSpPr/>
          <p:nvPr/>
        </p:nvSpPr>
        <p:spPr>
          <a:xfrm>
            <a:off x="3048000" y="1801008"/>
            <a:ext cx="6096000" cy="923330"/>
          </a:xfrm>
          <a:prstGeom prst="rect">
            <a:avLst/>
          </a:prstGeom>
        </p:spPr>
        <p:txBody>
          <a:bodyPr>
            <a:spAutoFit/>
          </a:bodyPr>
          <a:lstStyle/>
          <a:p>
            <a:r>
              <a:rPr lang="zh-CN" altLang="en-US">
                <a:solidFill>
                  <a:schemeClr val="bg1"/>
                </a:solidFill>
              </a:rPr>
              <a:t>我们可以同样推理出不加入随机因子的情况，由于没加入随机因子，所以floor(rand()*2)是不可测的，因此在两条数据的时候，只要出现下面情况，即可报错</a:t>
            </a:r>
          </a:p>
        </p:txBody>
      </p:sp>
      <p:pic>
        <p:nvPicPr>
          <p:cNvPr id="3" name="图片 2"/>
          <p:cNvPicPr>
            <a:picLocks noChangeAspect="1"/>
          </p:cNvPicPr>
          <p:nvPr/>
        </p:nvPicPr>
        <p:blipFill>
          <a:blip r:embed="rId3"/>
          <a:stretch>
            <a:fillRect/>
          </a:stretch>
        </p:blipFill>
        <p:spPr>
          <a:xfrm>
            <a:off x="3169666" y="3463900"/>
            <a:ext cx="5852667" cy="2057578"/>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117471" y="491801"/>
            <a:ext cx="1957058" cy="830997"/>
          </a:xfrm>
          <a:prstGeom prst="rect">
            <a:avLst/>
          </a:prstGeom>
          <a:noFill/>
        </p:spPr>
        <p:txBody>
          <a:bodyPr wrap="square" rtlCol="0">
            <a:spAutoFit/>
          </a:bodyPr>
          <a:lstStyle/>
          <a:p>
            <a:r>
              <a:rPr lang="en-US" altLang="zh-CN" sz="4800">
                <a:solidFill>
                  <a:schemeClr val="bg1"/>
                </a:solidFill>
                <a:latin typeface="思源黑体 CN Medium" panose="020B0600000000000000" pitchFamily="34" charset="-122"/>
                <a:ea typeface="思源黑体 CN Medium" panose="020B0600000000000000" pitchFamily="34" charset="-122"/>
              </a:rPr>
              <a:t>rand()</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sp>
        <p:nvSpPr>
          <p:cNvPr id="4" name="矩形 3"/>
          <p:cNvSpPr/>
          <p:nvPr/>
        </p:nvSpPr>
        <p:spPr>
          <a:xfrm>
            <a:off x="3048000" y="1908025"/>
            <a:ext cx="6096000" cy="1477328"/>
          </a:xfrm>
          <a:prstGeom prst="rect">
            <a:avLst/>
          </a:prstGeom>
        </p:spPr>
        <p:txBody>
          <a:bodyPr>
            <a:spAutoFit/>
          </a:bodyPr>
          <a:lstStyle/>
          <a:p>
            <a:r>
              <a:rPr lang="zh-CN" altLang="en-US">
                <a:solidFill>
                  <a:schemeClr val="bg1"/>
                </a:solidFill>
              </a:rPr>
              <a:t>最重要的是前面几条记录查询后不能让虚表存在0,1键值，如果存在了，那无论多少条记录，也都没办法报错，因为floor(rand()*2)不会再被计算做为虚表的键值，这也就是为什么不加随机因子有时候会报错，有时候不会报错的原因。如图：</a:t>
            </a:r>
          </a:p>
        </p:txBody>
      </p:sp>
      <p:pic>
        <p:nvPicPr>
          <p:cNvPr id="5" name="图片 4"/>
          <p:cNvPicPr>
            <a:picLocks noChangeAspect="1"/>
          </p:cNvPicPr>
          <p:nvPr/>
        </p:nvPicPr>
        <p:blipFill>
          <a:blip r:embed="rId3"/>
          <a:stretch>
            <a:fillRect/>
          </a:stretch>
        </p:blipFill>
        <p:spPr>
          <a:xfrm>
            <a:off x="4624526" y="3790862"/>
            <a:ext cx="2644369" cy="201947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048000" y="1486145"/>
            <a:ext cx="6096000" cy="1200329"/>
          </a:xfrm>
          <a:prstGeom prst="rect">
            <a:avLst/>
          </a:prstGeom>
        </p:spPr>
        <p:txBody>
          <a:bodyPr>
            <a:spAutoFit/>
          </a:bodyPr>
          <a:lstStyle/>
          <a:p>
            <a:r>
              <a:rPr lang="zh-CN" altLang="en-US">
                <a:solidFill>
                  <a:schemeClr val="bg1"/>
                </a:solidFill>
              </a:rPr>
              <a:t>当前面记录让虚表长成这样子后，由于不管查询多少条记录，floor(rand()*2)的值在虚表中都能找到，所以不会被再次计算，只是简单的增加count(*)字段的数量，所以不会报错，比如floor(rand(1)*2)，如图：</a:t>
            </a:r>
          </a:p>
        </p:txBody>
      </p:sp>
      <p:sp>
        <p:nvSpPr>
          <p:cNvPr id="6" name="文本框 5"/>
          <p:cNvSpPr txBox="1"/>
          <p:nvPr/>
        </p:nvSpPr>
        <p:spPr>
          <a:xfrm>
            <a:off x="5117471" y="491801"/>
            <a:ext cx="1957058" cy="830997"/>
          </a:xfrm>
          <a:prstGeom prst="rect">
            <a:avLst/>
          </a:prstGeom>
          <a:noFill/>
        </p:spPr>
        <p:txBody>
          <a:bodyPr wrap="square" rtlCol="0">
            <a:spAutoFit/>
          </a:bodyPr>
          <a:lstStyle/>
          <a:p>
            <a:r>
              <a:rPr lang="en-US" altLang="zh-CN" sz="4800">
                <a:solidFill>
                  <a:schemeClr val="bg1"/>
                </a:solidFill>
                <a:latin typeface="思源黑体 CN Medium" panose="020B0600000000000000" pitchFamily="34" charset="-122"/>
                <a:ea typeface="思源黑体 CN Medium" panose="020B0600000000000000" pitchFamily="34" charset="-122"/>
              </a:rPr>
              <a:t>rand()</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pic>
        <p:nvPicPr>
          <p:cNvPr id="7" name="图片 6"/>
          <p:cNvPicPr>
            <a:picLocks noChangeAspect="1"/>
          </p:cNvPicPr>
          <p:nvPr/>
        </p:nvPicPr>
        <p:blipFill>
          <a:blip r:embed="rId3"/>
          <a:stretch>
            <a:fillRect/>
          </a:stretch>
        </p:blipFill>
        <p:spPr>
          <a:xfrm>
            <a:off x="4273419" y="2849821"/>
            <a:ext cx="3069772" cy="3914663"/>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35035" y="2412121"/>
            <a:ext cx="9121930" cy="2309060"/>
          </a:xfrm>
          <a:prstGeom prst="rect">
            <a:avLst/>
          </a:prstGeom>
          <a:ln>
            <a:noFill/>
          </a:ln>
          <a:effectLst>
            <a:outerShdw blurRad="292100" dist="139700" dir="2700000" algn="tl" rotWithShape="0">
              <a:srgbClr val="333333">
                <a:alpha val="65000"/>
              </a:srgbClr>
            </a:outerShdw>
          </a:effectLst>
        </p:spPr>
      </p:pic>
      <p:sp>
        <p:nvSpPr>
          <p:cNvPr id="5" name="文本框 4"/>
          <p:cNvSpPr txBox="1"/>
          <p:nvPr/>
        </p:nvSpPr>
        <p:spPr>
          <a:xfrm>
            <a:off x="4766078" y="491801"/>
            <a:ext cx="2659845" cy="830997"/>
          </a:xfrm>
          <a:prstGeom prst="rect">
            <a:avLst/>
          </a:prstGeom>
          <a:noFill/>
        </p:spPr>
        <p:txBody>
          <a:bodyPr wrap="square" rtlCol="0">
            <a:spAutoFit/>
          </a:bodyPr>
          <a:lstStyle/>
          <a:p>
            <a:r>
              <a:rPr lang="zh-CN" altLang="en-US" sz="4800">
                <a:solidFill>
                  <a:schemeClr val="bg1"/>
                </a:solidFill>
                <a:latin typeface="思源黑体 CN Medium" panose="020B0600000000000000" pitchFamily="34" charset="-122"/>
                <a:ea typeface="思源黑体 CN Medium" panose="020B0600000000000000" pitchFamily="34" charset="-122"/>
              </a:rPr>
              <a:t>另类注入</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sp>
        <p:nvSpPr>
          <p:cNvPr id="6" name="矩形 5"/>
          <p:cNvSpPr/>
          <p:nvPr/>
        </p:nvSpPr>
        <p:spPr>
          <a:xfrm>
            <a:off x="4493342" y="1793095"/>
            <a:ext cx="3205316" cy="369332"/>
          </a:xfrm>
          <a:prstGeom prst="rect">
            <a:avLst/>
          </a:prstGeom>
        </p:spPr>
        <p:txBody>
          <a:bodyPr wrap="square">
            <a:spAutoFit/>
          </a:bodyPr>
          <a:lstStyle/>
          <a:p>
            <a:r>
              <a:rPr lang="en-US" altLang="zh-CN">
                <a:solidFill>
                  <a:schemeClr val="bg1"/>
                </a:solidFill>
              </a:rPr>
              <a:t>Base64</a:t>
            </a:r>
            <a:r>
              <a:rPr lang="zh-CN" altLang="en-US">
                <a:solidFill>
                  <a:schemeClr val="bg1"/>
                </a:solidFill>
              </a:rPr>
              <a:t>编码注入、</a:t>
            </a:r>
            <a:r>
              <a:rPr lang="en-US" altLang="zh-CN">
                <a:solidFill>
                  <a:schemeClr val="bg1"/>
                </a:solidFill>
              </a:rPr>
              <a:t>XFF</a:t>
            </a:r>
            <a:r>
              <a:rPr lang="zh-CN" altLang="en-US">
                <a:solidFill>
                  <a:schemeClr val="bg1"/>
                </a:solidFill>
              </a:rPr>
              <a:t>头注入。</a:t>
            </a:r>
            <a:endParaRPr lang="en-US" altLang="zh-CN">
              <a:solidFill>
                <a:schemeClr val="bg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408694" y="491801"/>
            <a:ext cx="5374612" cy="830997"/>
          </a:xfrm>
          <a:prstGeom prst="rect">
            <a:avLst/>
          </a:prstGeom>
          <a:noFill/>
        </p:spPr>
        <p:txBody>
          <a:bodyPr wrap="square" rtlCol="0">
            <a:spAutoFit/>
          </a:bodyPr>
          <a:lstStyle/>
          <a:p>
            <a:r>
              <a:rPr lang="zh-CN" altLang="en-US" sz="4800">
                <a:solidFill>
                  <a:schemeClr val="bg1"/>
                </a:solidFill>
                <a:latin typeface="思源黑体 CN Medium" panose="020B0600000000000000" pitchFamily="34" charset="-122"/>
                <a:ea typeface="思源黑体 CN Medium" panose="020B0600000000000000" pitchFamily="34" charset="-122"/>
              </a:rPr>
              <a:t>怎么修复</a:t>
            </a:r>
            <a:r>
              <a:rPr lang="en-US" altLang="zh-CN" sz="4800">
                <a:solidFill>
                  <a:schemeClr val="bg1"/>
                </a:solidFill>
                <a:latin typeface="思源黑体 CN Medium" panose="020B0600000000000000" pitchFamily="34" charset="-122"/>
                <a:ea typeface="思源黑体 CN Medium" panose="020B0600000000000000" pitchFamily="34" charset="-122"/>
              </a:rPr>
              <a:t>SQL</a:t>
            </a:r>
            <a:r>
              <a:rPr lang="zh-CN" altLang="en-US" sz="4800">
                <a:solidFill>
                  <a:schemeClr val="bg1"/>
                </a:solidFill>
                <a:latin typeface="思源黑体 CN Medium" panose="020B0600000000000000" pitchFamily="34" charset="-122"/>
                <a:ea typeface="思源黑体 CN Medium" panose="020B0600000000000000" pitchFamily="34" charset="-122"/>
              </a:rPr>
              <a:t>注入？</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sp>
        <p:nvSpPr>
          <p:cNvPr id="6" name="矩形 5"/>
          <p:cNvSpPr/>
          <p:nvPr/>
        </p:nvSpPr>
        <p:spPr>
          <a:xfrm>
            <a:off x="4908755" y="3140114"/>
            <a:ext cx="2374490" cy="461665"/>
          </a:xfrm>
          <a:prstGeom prst="rect">
            <a:avLst/>
          </a:prstGeom>
        </p:spPr>
        <p:txBody>
          <a:bodyPr wrap="square">
            <a:spAutoFit/>
          </a:bodyPr>
          <a:lstStyle/>
          <a:p>
            <a:r>
              <a:rPr lang="zh-CN" altLang="en-US" sz="2400">
                <a:solidFill>
                  <a:schemeClr val="bg1"/>
                </a:solidFill>
              </a:rPr>
              <a:t>白名单、黑名单</a:t>
            </a:r>
            <a:endParaRPr lang="en-US" altLang="zh-CN" sz="2400">
              <a:solidFill>
                <a:schemeClr val="bg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767096" y="491801"/>
            <a:ext cx="2657809" cy="830997"/>
          </a:xfrm>
          <a:prstGeom prst="rect">
            <a:avLst/>
          </a:prstGeom>
          <a:noFill/>
        </p:spPr>
        <p:txBody>
          <a:bodyPr wrap="square" rtlCol="0">
            <a:spAutoFit/>
          </a:bodyPr>
          <a:lstStyle/>
          <a:p>
            <a:r>
              <a:rPr lang="zh-CN" altLang="en-US" sz="4800">
                <a:solidFill>
                  <a:schemeClr val="bg1"/>
                </a:solidFill>
                <a:latin typeface="思源黑体 CN Medium" panose="020B0600000000000000" pitchFamily="34" charset="-122"/>
                <a:ea typeface="思源黑体 CN Medium" panose="020B0600000000000000" pitchFamily="34" charset="-122"/>
              </a:rPr>
              <a:t>逻辑漏洞</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sp>
        <p:nvSpPr>
          <p:cNvPr id="4" name="矩形 3"/>
          <p:cNvSpPr/>
          <p:nvPr/>
        </p:nvSpPr>
        <p:spPr>
          <a:xfrm>
            <a:off x="1209368" y="1437906"/>
            <a:ext cx="10176387" cy="4801314"/>
          </a:xfrm>
          <a:prstGeom prst="rect">
            <a:avLst/>
          </a:prstGeom>
        </p:spPr>
        <p:txBody>
          <a:bodyPr wrap="square">
            <a:spAutoFit/>
          </a:bodyPr>
          <a:lstStyle/>
          <a:p>
            <a:r>
              <a:rPr lang="zh-CN" altLang="en-US">
                <a:solidFill>
                  <a:schemeClr val="bg1"/>
                </a:solidFill>
                <a:latin typeface="思源黑体 CN Light" panose="020B0300000000000000" pitchFamily="34" charset="-122"/>
                <a:ea typeface="思源黑体 CN Light" panose="020B0300000000000000" pitchFamily="34" charset="-122"/>
              </a:rPr>
              <a:t>WEB安全漏洞之逻辑漏洞，通常是指网站业务功能方面的缺陷，设计者或开发者在思考过程中做出的特殊假设存在明显或隐含的错误。</a:t>
            </a:r>
          </a:p>
          <a:p>
            <a:r>
              <a:rPr lang="zh-CN" altLang="en-US">
                <a:solidFill>
                  <a:schemeClr val="bg1"/>
                </a:solidFill>
                <a:latin typeface="思源黑体 CN Light" panose="020B0300000000000000" pitchFamily="34" charset="-122"/>
                <a:ea typeface="思源黑体 CN Light" panose="020B0300000000000000" pitchFamily="34" charset="-122"/>
              </a:rPr>
              <a:t>挖掘逻辑漏洞有两个重点，就是业务流程和抓包改包。</a:t>
            </a:r>
          </a:p>
          <a:p>
            <a:endParaRPr lang="zh-CN" altLang="en-US">
              <a:solidFill>
                <a:schemeClr val="bg1"/>
              </a:solidFill>
              <a:latin typeface="思源黑体 CN Light" panose="020B0300000000000000" pitchFamily="34" charset="-122"/>
              <a:ea typeface="思源黑体 CN Light" panose="020B0300000000000000" pitchFamily="34" charset="-122"/>
            </a:endParaRPr>
          </a:p>
          <a:p>
            <a:r>
              <a:rPr lang="zh-CN" altLang="en-US">
                <a:solidFill>
                  <a:schemeClr val="bg1"/>
                </a:solidFill>
                <a:latin typeface="思源黑体 CN Light" panose="020B0300000000000000" pitchFamily="34" charset="-122"/>
                <a:ea typeface="思源黑体 CN Light" panose="020B0300000000000000" pitchFamily="34" charset="-122"/>
              </a:rPr>
              <a:t>漏洞分类：</a:t>
            </a:r>
          </a:p>
          <a:p>
            <a:r>
              <a:rPr lang="zh-CN" altLang="en-US">
                <a:solidFill>
                  <a:schemeClr val="bg1"/>
                </a:solidFill>
                <a:latin typeface="思源黑体 CN Light" panose="020B0300000000000000" pitchFamily="34" charset="-122"/>
                <a:ea typeface="思源黑体 CN Light" panose="020B0300000000000000" pitchFamily="34" charset="-122"/>
              </a:rPr>
              <a:t>1.密码找回（任意手机号注册）</a:t>
            </a:r>
          </a:p>
          <a:p>
            <a:r>
              <a:rPr lang="zh-CN" altLang="en-US">
                <a:solidFill>
                  <a:schemeClr val="bg1"/>
                </a:solidFill>
                <a:latin typeface="思源黑体 CN Light" panose="020B0300000000000000" pitchFamily="34" charset="-122"/>
                <a:ea typeface="思源黑体 CN Light" panose="020B0300000000000000" pitchFamily="34" charset="-122"/>
              </a:rPr>
              <a:t>程序根据一个验证码来确定是用户本人，但是攻击者可以暴力破解验证码。</a:t>
            </a:r>
          </a:p>
          <a:p>
            <a:r>
              <a:rPr lang="zh-CN" altLang="en-US">
                <a:solidFill>
                  <a:schemeClr val="bg1"/>
                </a:solidFill>
                <a:latin typeface="思源黑体 CN Light" panose="020B0300000000000000" pitchFamily="34" charset="-122"/>
                <a:ea typeface="思源黑体 CN Light" panose="020B0300000000000000" pitchFamily="34" charset="-122"/>
              </a:rPr>
              <a:t>2.支付漏洞</a:t>
            </a:r>
          </a:p>
          <a:p>
            <a:r>
              <a:rPr lang="zh-CN" altLang="en-US">
                <a:solidFill>
                  <a:schemeClr val="bg1"/>
                </a:solidFill>
                <a:latin typeface="思源黑体 CN Light" panose="020B0300000000000000" pitchFamily="34" charset="-122"/>
                <a:ea typeface="思源黑体 CN Light" panose="020B0300000000000000" pitchFamily="34" charset="-122"/>
              </a:rPr>
              <a:t>测试人员修改商品数量为负数，使得支付价格为负数直接0成本购买，或者修改金额数目。</a:t>
            </a:r>
          </a:p>
          <a:p>
            <a:r>
              <a:rPr lang="zh-CN" altLang="en-US" b="1">
                <a:solidFill>
                  <a:schemeClr val="bg1"/>
                </a:solidFill>
                <a:latin typeface="思源黑体 CN Light" panose="020B0300000000000000" pitchFamily="34" charset="-122"/>
                <a:ea typeface="思源黑体 CN Light" panose="020B0300000000000000" pitchFamily="34" charset="-122"/>
              </a:rPr>
              <a:t>3.越权</a:t>
            </a:r>
          </a:p>
          <a:p>
            <a:r>
              <a:rPr lang="zh-CN" altLang="en-US" b="1">
                <a:solidFill>
                  <a:schemeClr val="bg1"/>
                </a:solidFill>
                <a:latin typeface="思源黑体 CN Light" panose="020B0300000000000000" pitchFamily="34" charset="-122"/>
                <a:ea typeface="思源黑体 CN Light" panose="020B0300000000000000" pitchFamily="34" charset="-122"/>
              </a:rPr>
              <a:t>攻击者更改数据包中指示用户的id，来访问他人敏感信息或者冒充他人发布信息。 </a:t>
            </a:r>
          </a:p>
          <a:p>
            <a:r>
              <a:rPr lang="zh-CN" altLang="en-US" b="1">
                <a:solidFill>
                  <a:schemeClr val="bg1"/>
                </a:solidFill>
                <a:latin typeface="思源黑体 CN Light" panose="020B0300000000000000" pitchFamily="34" charset="-122"/>
                <a:ea typeface="思源黑体 CN Light" panose="020B0300000000000000" pitchFamily="34" charset="-122"/>
              </a:rPr>
              <a:t>4.Cookies和session验证问题</a:t>
            </a:r>
          </a:p>
          <a:p>
            <a:r>
              <a:rPr lang="zh-CN" altLang="en-US" b="1">
                <a:solidFill>
                  <a:schemeClr val="bg1"/>
                </a:solidFill>
                <a:latin typeface="思源黑体 CN Light" panose="020B0300000000000000" pitchFamily="34" charset="-122"/>
                <a:ea typeface="思源黑体 CN Light" panose="020B0300000000000000" pitchFamily="34" charset="-122"/>
              </a:rPr>
              <a:t>攻击者在知道用户ID的前提下，然后构造一个cookies或让session值为true就可以绕过这样的认证。</a:t>
            </a:r>
          </a:p>
          <a:p>
            <a:r>
              <a:rPr lang="zh-CN" altLang="en-US">
                <a:solidFill>
                  <a:schemeClr val="bg1"/>
                </a:solidFill>
                <a:latin typeface="思源黑体 CN Light" panose="020B0300000000000000" pitchFamily="34" charset="-122"/>
                <a:ea typeface="思源黑体 CN Light" panose="020B0300000000000000" pitchFamily="34" charset="-122"/>
              </a:rPr>
              <a:t>5.顺序执行缺陷</a:t>
            </a:r>
          </a:p>
          <a:p>
            <a:r>
              <a:rPr lang="zh-CN" altLang="en-US">
                <a:solidFill>
                  <a:schemeClr val="bg1"/>
                </a:solidFill>
                <a:latin typeface="思源黑体 CN Light" panose="020B0300000000000000" pitchFamily="34" charset="-122"/>
                <a:ea typeface="思源黑体 CN Light" panose="020B0300000000000000" pitchFamily="34" charset="-122"/>
              </a:rPr>
              <a:t>攻击者在网购的过程中绕过支付过程，直接从放入购物车步骤进入填写收货地址的步骤，这样的话就可以0元购物了。</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67096" y="491801"/>
            <a:ext cx="2657809" cy="830997"/>
          </a:xfrm>
          <a:prstGeom prst="rect">
            <a:avLst/>
          </a:prstGeom>
          <a:noFill/>
        </p:spPr>
        <p:txBody>
          <a:bodyPr wrap="square" rtlCol="0">
            <a:spAutoFit/>
          </a:bodyPr>
          <a:lstStyle/>
          <a:p>
            <a:r>
              <a:rPr lang="zh-CN" altLang="en-US" sz="4800">
                <a:solidFill>
                  <a:schemeClr val="bg1"/>
                </a:solidFill>
                <a:latin typeface="思源黑体 CN Medium" panose="020B0600000000000000" pitchFamily="34" charset="-122"/>
                <a:ea typeface="思源黑体 CN Medium" panose="020B0600000000000000" pitchFamily="34" charset="-122"/>
              </a:rPr>
              <a:t>逻辑漏洞</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130" y="2198227"/>
            <a:ext cx="10176387" cy="1929804"/>
          </a:xfrm>
          <a:prstGeom prst="rect">
            <a:avLst/>
          </a:prstGeom>
        </p:spPr>
      </p:pic>
      <p:sp>
        <p:nvSpPr>
          <p:cNvPr id="12" name="矩形 11"/>
          <p:cNvSpPr/>
          <p:nvPr/>
        </p:nvSpPr>
        <p:spPr>
          <a:xfrm>
            <a:off x="2438401" y="4815487"/>
            <a:ext cx="7767484" cy="369332"/>
          </a:xfrm>
          <a:prstGeom prst="rect">
            <a:avLst/>
          </a:prstGeom>
          <a:ln>
            <a:solidFill>
              <a:schemeClr val="bg1"/>
            </a:solidFill>
          </a:ln>
        </p:spPr>
        <p:txBody>
          <a:bodyPr wrap="square">
            <a:spAutoFit/>
          </a:bodyPr>
          <a:lstStyle/>
          <a:p>
            <a:r>
              <a:rPr lang="en-US" altLang="zh-CN">
                <a:ln>
                  <a:solidFill>
                    <a:schemeClr val="bg1"/>
                  </a:solidFill>
                </a:ln>
                <a:solidFill>
                  <a:schemeClr val="bg1"/>
                </a:solidFill>
                <a:latin typeface="思源黑体 CN Light" panose="020B0300000000000000" pitchFamily="34" charset="-122"/>
                <a:ea typeface="思源黑体 CN Light" panose="020B0300000000000000" pitchFamily="34" charset="-122"/>
              </a:rPr>
              <a:t>/IssueConfigManage/DeIssueConfig?keyid=1706240236272049844at01184</a:t>
            </a:r>
            <a:endParaRPr lang="zh-CN" altLang="en-US">
              <a:ln>
                <a:solidFill>
                  <a:schemeClr val="bg1"/>
                </a:solidFill>
              </a:ln>
              <a:solidFill>
                <a:schemeClr val="bg1"/>
              </a:solidFill>
              <a:latin typeface="思源黑体 CN Light" panose="020B0300000000000000" pitchFamily="34" charset="-122"/>
              <a:ea typeface="思源黑体 CN Light" panose="020B0300000000000000" pitchFamily="34" charset="-122"/>
            </a:endParaRPr>
          </a:p>
        </p:txBody>
      </p:sp>
      <p:sp>
        <p:nvSpPr>
          <p:cNvPr id="13" name="矩形 12"/>
          <p:cNvSpPr/>
          <p:nvPr/>
        </p:nvSpPr>
        <p:spPr>
          <a:xfrm>
            <a:off x="10097730" y="3519949"/>
            <a:ext cx="206478" cy="1179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连接符: 肘形 13"/>
          <p:cNvCxnSpPr>
            <a:stCxn id="13" idx="2"/>
            <a:endCxn id="12" idx="3"/>
          </p:cNvCxnSpPr>
          <p:nvPr/>
        </p:nvCxnSpPr>
        <p:spPr>
          <a:xfrm rot="16200000" flipH="1">
            <a:off x="9522319" y="4316586"/>
            <a:ext cx="1362217" cy="4916"/>
          </a:xfrm>
          <a:prstGeom prst="bentConnector4">
            <a:avLst>
              <a:gd name="adj1" fmla="val 43222"/>
              <a:gd name="adj2" fmla="val 6750183"/>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5" name="矩形 14"/>
          <p:cNvSpPr/>
          <p:nvPr/>
        </p:nvSpPr>
        <p:spPr>
          <a:xfrm>
            <a:off x="5107859" y="1698170"/>
            <a:ext cx="1932039" cy="369332"/>
          </a:xfrm>
          <a:prstGeom prst="rect">
            <a:avLst/>
          </a:prstGeom>
          <a:ln>
            <a:solidFill>
              <a:schemeClr val="bg1"/>
            </a:solidFill>
          </a:ln>
        </p:spPr>
        <p:txBody>
          <a:bodyPr wrap="square">
            <a:spAutoFit/>
          </a:bodyPr>
          <a:lstStyle/>
          <a:p>
            <a:r>
              <a:rPr lang="zh-CN" altLang="en-US">
                <a:ln>
                  <a:solidFill>
                    <a:schemeClr val="bg1"/>
                  </a:solidFill>
                </a:ln>
                <a:solidFill>
                  <a:schemeClr val="bg1"/>
                </a:solidFill>
                <a:latin typeface="思源黑体 CN Light" panose="020B0300000000000000" pitchFamily="34" charset="-122"/>
                <a:ea typeface="思源黑体 CN Light" panose="020B0300000000000000" pitchFamily="34" charset="-122"/>
              </a:rPr>
              <a:t>删除别人的配置：</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107859" y="1698170"/>
            <a:ext cx="1932039" cy="369332"/>
          </a:xfrm>
          <a:prstGeom prst="rect">
            <a:avLst/>
          </a:prstGeom>
          <a:ln>
            <a:solidFill>
              <a:schemeClr val="bg1"/>
            </a:solidFill>
          </a:ln>
        </p:spPr>
        <p:txBody>
          <a:bodyPr wrap="square">
            <a:spAutoFit/>
          </a:bodyPr>
          <a:lstStyle/>
          <a:p>
            <a:r>
              <a:rPr lang="zh-CN" altLang="en-US">
                <a:ln>
                  <a:solidFill>
                    <a:schemeClr val="bg1"/>
                  </a:solidFill>
                </a:ln>
                <a:solidFill>
                  <a:schemeClr val="bg1"/>
                </a:solidFill>
                <a:latin typeface="思源黑体 CN Light" panose="020B0300000000000000" pitchFamily="34" charset="-122"/>
                <a:ea typeface="思源黑体 CN Light" panose="020B0300000000000000" pitchFamily="34" charset="-122"/>
              </a:rPr>
              <a:t>查看别人的订单：</a:t>
            </a:r>
          </a:p>
        </p:txBody>
      </p:sp>
      <p:sp>
        <p:nvSpPr>
          <p:cNvPr id="9" name="文本框 8"/>
          <p:cNvSpPr txBox="1"/>
          <p:nvPr/>
        </p:nvSpPr>
        <p:spPr>
          <a:xfrm>
            <a:off x="4767096" y="491801"/>
            <a:ext cx="2657809" cy="830997"/>
          </a:xfrm>
          <a:prstGeom prst="rect">
            <a:avLst/>
          </a:prstGeom>
          <a:noFill/>
        </p:spPr>
        <p:txBody>
          <a:bodyPr wrap="square" rtlCol="0">
            <a:spAutoFit/>
          </a:bodyPr>
          <a:lstStyle/>
          <a:p>
            <a:r>
              <a:rPr lang="zh-CN" altLang="en-US" sz="4800">
                <a:solidFill>
                  <a:schemeClr val="bg1"/>
                </a:solidFill>
                <a:latin typeface="思源黑体 CN Medium" panose="020B0600000000000000" pitchFamily="34" charset="-122"/>
                <a:ea typeface="思源黑体 CN Medium" panose="020B0600000000000000" pitchFamily="34" charset="-122"/>
              </a:rPr>
              <a:t>逻辑漏洞</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sp>
        <p:nvSpPr>
          <p:cNvPr id="10" name="矩形 9"/>
          <p:cNvSpPr/>
          <p:nvPr/>
        </p:nvSpPr>
        <p:spPr>
          <a:xfrm>
            <a:off x="3441266" y="4935482"/>
            <a:ext cx="5439566" cy="369332"/>
          </a:xfrm>
          <a:prstGeom prst="rect">
            <a:avLst/>
          </a:prstGeom>
          <a:ln>
            <a:solidFill>
              <a:schemeClr val="bg1"/>
            </a:solidFill>
          </a:ln>
        </p:spPr>
        <p:txBody>
          <a:bodyPr wrap="none">
            <a:spAutoFit/>
          </a:bodyPr>
          <a:lstStyle/>
          <a:p>
            <a:r>
              <a:rPr lang="zh-CN" altLang="en-US">
                <a:solidFill>
                  <a:schemeClr val="bg1"/>
                </a:solidFill>
                <a:latin typeface="思源黑体 CN Light" panose="020B0300000000000000" pitchFamily="34" charset="-122"/>
                <a:ea typeface="思源黑体 CN Light" panose="020B0300000000000000" pitchFamily="34" charset="-122"/>
              </a:rPr>
              <a:t>Wechat-ShowConfirmation?orderNo=YSL00300100</a:t>
            </a:r>
          </a:p>
        </p:txBody>
      </p:sp>
      <p:pic>
        <p:nvPicPr>
          <p:cNvPr id="11" name="图片 10"/>
          <p:cNvPicPr>
            <a:picLocks noChangeAspect="1"/>
          </p:cNvPicPr>
          <p:nvPr/>
        </p:nvPicPr>
        <p:blipFill>
          <a:blip r:embed="rId2"/>
          <a:stretch>
            <a:fillRect/>
          </a:stretch>
        </p:blipFill>
        <p:spPr>
          <a:xfrm>
            <a:off x="3032768" y="2590439"/>
            <a:ext cx="6256562" cy="160033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41772" y="491801"/>
            <a:ext cx="4308456" cy="830997"/>
          </a:xfrm>
          <a:prstGeom prst="rect">
            <a:avLst/>
          </a:prstGeom>
          <a:noFill/>
        </p:spPr>
        <p:txBody>
          <a:bodyPr wrap="square" rtlCol="0">
            <a:spAutoFit/>
          </a:bodyPr>
          <a:lstStyle/>
          <a:p>
            <a:r>
              <a:rPr lang="en-US" altLang="zh-CN" sz="4800" dirty="0">
                <a:solidFill>
                  <a:schemeClr val="bg1"/>
                </a:solidFill>
                <a:latin typeface="思源黑体 CN Medium" panose="020B0600000000000000" pitchFamily="34" charset="-122"/>
                <a:ea typeface="思源黑体 CN Medium" panose="020B0600000000000000" pitchFamily="34" charset="-122"/>
              </a:rPr>
              <a:t>HTML</a:t>
            </a:r>
            <a:r>
              <a:rPr lang="zh-CN" altLang="en-US" sz="4800" dirty="0">
                <a:solidFill>
                  <a:schemeClr val="bg1"/>
                </a:solidFill>
                <a:latin typeface="思源黑体 CN Medium" panose="020B0600000000000000" pitchFamily="34" charset="-122"/>
                <a:ea typeface="思源黑体 CN Medium" panose="020B0600000000000000" pitchFamily="34" charset="-122"/>
              </a:rPr>
              <a:t>针剂注入</a:t>
            </a:r>
          </a:p>
        </p:txBody>
      </p:sp>
      <p:pic>
        <p:nvPicPr>
          <p:cNvPr id="3" name="图形 2" descr="针"/>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rot="16651956">
            <a:off x="137040" y="2693957"/>
            <a:ext cx="726940" cy="726940"/>
          </a:xfrm>
          <a:prstGeom prst="rect">
            <a:avLst/>
          </a:prstGeom>
        </p:spPr>
      </p:pic>
      <p:pic>
        <p:nvPicPr>
          <p:cNvPr id="9" name="图片 8" descr="图片包含 屏幕截图, 矢量图形&#10;&#10;已生成高可信度的说明"/>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92119" y="2551940"/>
            <a:ext cx="1540185" cy="1446756"/>
          </a:xfrm>
          <a:prstGeom prst="rect">
            <a:avLst/>
          </a:prstGeom>
        </p:spPr>
      </p:pic>
      <p:pic>
        <p:nvPicPr>
          <p:cNvPr id="12" name="图片 11"/>
          <p:cNvPicPr>
            <a:picLocks noChangeAspect="1"/>
          </p:cNvPicPr>
          <p:nvPr/>
        </p:nvPicPr>
        <p:blipFill>
          <a:blip r:embed="rId4"/>
          <a:stretch>
            <a:fillRect/>
          </a:stretch>
        </p:blipFill>
        <p:spPr>
          <a:xfrm>
            <a:off x="3684535" y="2268071"/>
            <a:ext cx="8237934" cy="1958510"/>
          </a:xfrm>
          <a:prstGeom prst="rect">
            <a:avLst/>
          </a:prstGeom>
          <a:ln>
            <a:noFill/>
          </a:ln>
          <a:effectLst>
            <a:outerShdw blurRad="190500" algn="tl" rotWithShape="0">
              <a:srgbClr val="000000">
                <a:alpha val="70000"/>
              </a:srgbClr>
            </a:outerShdw>
          </a:effectLst>
        </p:spPr>
      </p:pic>
      <p:sp>
        <p:nvSpPr>
          <p:cNvPr id="13" name="箭头: 右 12"/>
          <p:cNvSpPr/>
          <p:nvPr/>
        </p:nvSpPr>
        <p:spPr>
          <a:xfrm>
            <a:off x="2528596" y="3013788"/>
            <a:ext cx="895739" cy="451620"/>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14" name="文本框 13"/>
          <p:cNvSpPr txBox="1"/>
          <p:nvPr/>
        </p:nvSpPr>
        <p:spPr>
          <a:xfrm>
            <a:off x="3684534" y="4450704"/>
            <a:ext cx="8237935" cy="923330"/>
          </a:xfrm>
          <a:prstGeom prst="rect">
            <a:avLst/>
          </a:prstGeom>
          <a:noFill/>
        </p:spPr>
        <p:txBody>
          <a:bodyPr wrap="square" rtlCol="0">
            <a:spAutoFit/>
          </a:bodyPr>
          <a:lstStyle/>
          <a:p>
            <a:r>
              <a:rPr lang="zh-CN" altLang="en-US" dirty="0">
                <a:solidFill>
                  <a:schemeClr val="bg1"/>
                </a:solidFill>
                <a:latin typeface="思源黑体 CN Regular" panose="020B0500000000000000" pitchFamily="34" charset="-122"/>
                <a:ea typeface="思源黑体 CN Regular" panose="020B0500000000000000" pitchFamily="34" charset="-122"/>
              </a:rPr>
              <a:t>在访问网站的时候，看见这样一个提交姓名页面，输入了</a:t>
            </a:r>
            <a:r>
              <a:rPr lang="en-US" altLang="zh-CN" dirty="0">
                <a:solidFill>
                  <a:schemeClr val="bg1"/>
                </a:solidFill>
                <a:latin typeface="思源黑体 CN Regular" panose="020B0500000000000000" pitchFamily="34" charset="-122"/>
                <a:ea typeface="思源黑体 CN Regular" panose="020B0500000000000000" pitchFamily="34" charset="-122"/>
              </a:rPr>
              <a:t>key</a:t>
            </a:r>
            <a:r>
              <a:rPr lang="zh-CN" altLang="en-US" dirty="0">
                <a:solidFill>
                  <a:schemeClr val="bg1"/>
                </a:solidFill>
                <a:latin typeface="思源黑体 CN Regular" panose="020B0500000000000000" pitchFamily="34" charset="-122"/>
                <a:ea typeface="思源黑体 CN Regular" panose="020B0500000000000000" pitchFamily="34" charset="-122"/>
              </a:rPr>
              <a:t>点击提交后发现姓名</a:t>
            </a:r>
            <a:r>
              <a:rPr lang="en-US" altLang="zh-CN" dirty="0">
                <a:solidFill>
                  <a:schemeClr val="bg1"/>
                </a:solidFill>
                <a:latin typeface="思源黑体 CN Regular" panose="020B0500000000000000" pitchFamily="34" charset="-122"/>
                <a:ea typeface="思源黑体 CN Regular" panose="020B0500000000000000" pitchFamily="34" charset="-122"/>
              </a:rPr>
              <a:t>key</a:t>
            </a:r>
            <a:r>
              <a:rPr lang="zh-CN" altLang="en-US" dirty="0">
                <a:solidFill>
                  <a:schemeClr val="bg1"/>
                </a:solidFill>
                <a:latin typeface="思源黑体 CN Regular" panose="020B0500000000000000" pitchFamily="34" charset="-122"/>
                <a:ea typeface="思源黑体 CN Regular" panose="020B0500000000000000" pitchFamily="34" charset="-122"/>
              </a:rPr>
              <a:t>返回到页面上了，小明前不久刚学过</a:t>
            </a:r>
            <a:r>
              <a:rPr lang="en-US" altLang="zh-CN" dirty="0">
                <a:solidFill>
                  <a:schemeClr val="bg1"/>
                </a:solidFill>
                <a:latin typeface="思源黑体 CN Regular" panose="020B0500000000000000" pitchFamily="34" charset="-122"/>
                <a:ea typeface="思源黑体 CN Regular" panose="020B0500000000000000" pitchFamily="34" charset="-122"/>
              </a:rPr>
              <a:t>HTML</a:t>
            </a:r>
            <a:r>
              <a:rPr lang="zh-CN" altLang="en-US" dirty="0">
                <a:solidFill>
                  <a:schemeClr val="bg1"/>
                </a:solidFill>
                <a:latin typeface="思源黑体 CN Regular" panose="020B0500000000000000" pitchFamily="34" charset="-122"/>
                <a:ea typeface="思源黑体 CN Regular" panose="020B0500000000000000" pitchFamily="34" charset="-122"/>
              </a:rPr>
              <a:t>就在想能不能尝试写一个</a:t>
            </a:r>
            <a:r>
              <a:rPr lang="en-US" altLang="zh-CN" dirty="0">
                <a:solidFill>
                  <a:schemeClr val="bg1"/>
                </a:solidFill>
                <a:latin typeface="思源黑体 CN Regular" panose="020B0500000000000000" pitchFamily="34" charset="-122"/>
                <a:ea typeface="思源黑体 CN Regular" panose="020B0500000000000000" pitchFamily="34" charset="-122"/>
              </a:rPr>
              <a:t>HTML</a:t>
            </a:r>
            <a:r>
              <a:rPr lang="zh-CN" altLang="en-US" dirty="0">
                <a:solidFill>
                  <a:schemeClr val="bg1"/>
                </a:solidFill>
                <a:latin typeface="思源黑体 CN Regular" panose="020B0500000000000000" pitchFamily="34" charset="-122"/>
                <a:ea typeface="思源黑体 CN Regular" panose="020B0500000000000000" pitchFamily="34" charset="-122"/>
              </a:rPr>
              <a:t>进去呢？</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61160" y="1687711"/>
            <a:ext cx="1269680" cy="369332"/>
          </a:xfrm>
          <a:prstGeom prst="rect">
            <a:avLst/>
          </a:prstGeom>
          <a:ln>
            <a:solidFill>
              <a:schemeClr val="bg1"/>
            </a:solidFill>
          </a:ln>
        </p:spPr>
        <p:txBody>
          <a:bodyPr wrap="square">
            <a:spAutoFit/>
          </a:bodyPr>
          <a:lstStyle/>
          <a:p>
            <a:r>
              <a:rPr lang="zh-CN" altLang="en-US">
                <a:ln>
                  <a:solidFill>
                    <a:schemeClr val="bg1"/>
                  </a:solidFill>
                </a:ln>
                <a:solidFill>
                  <a:schemeClr val="bg1"/>
                </a:solidFill>
                <a:latin typeface="思源黑体 CN Light" panose="020B0300000000000000" pitchFamily="34" charset="-122"/>
                <a:ea typeface="思源黑体 CN Light" panose="020B0300000000000000" pitchFamily="34" charset="-122"/>
              </a:rPr>
              <a:t>支付逻辑：</a:t>
            </a:r>
          </a:p>
        </p:txBody>
      </p:sp>
      <p:sp>
        <p:nvSpPr>
          <p:cNvPr id="9" name="文本框 8"/>
          <p:cNvSpPr txBox="1"/>
          <p:nvPr/>
        </p:nvSpPr>
        <p:spPr>
          <a:xfrm>
            <a:off x="4767096" y="491801"/>
            <a:ext cx="2657809" cy="830997"/>
          </a:xfrm>
          <a:prstGeom prst="rect">
            <a:avLst/>
          </a:prstGeom>
          <a:noFill/>
        </p:spPr>
        <p:txBody>
          <a:bodyPr wrap="square" rtlCol="0">
            <a:spAutoFit/>
          </a:bodyPr>
          <a:lstStyle/>
          <a:p>
            <a:r>
              <a:rPr lang="zh-CN" altLang="en-US" sz="4800">
                <a:solidFill>
                  <a:schemeClr val="bg1"/>
                </a:solidFill>
                <a:latin typeface="思源黑体 CN Medium" panose="020B0600000000000000" pitchFamily="34" charset="-122"/>
                <a:ea typeface="思源黑体 CN Medium" panose="020B0600000000000000" pitchFamily="34" charset="-122"/>
              </a:rPr>
              <a:t>逻辑漏洞</a:t>
            </a:r>
            <a:endParaRPr lang="zh-CN" altLang="en-US" sz="4800" dirty="0">
              <a:solidFill>
                <a:schemeClr val="bg1"/>
              </a:solidFill>
              <a:latin typeface="思源黑体 CN Medium" panose="020B0600000000000000" pitchFamily="34" charset="-122"/>
              <a:ea typeface="思源黑体 CN Medium" panose="020B0600000000000000" pitchFamily="34" charset="-122"/>
            </a:endParaRPr>
          </a:p>
        </p:txBody>
      </p:sp>
      <p:pic>
        <p:nvPicPr>
          <p:cNvPr id="2" name="图片 1"/>
          <p:cNvPicPr>
            <a:picLocks noChangeAspect="1"/>
          </p:cNvPicPr>
          <p:nvPr/>
        </p:nvPicPr>
        <p:blipFill>
          <a:blip r:embed="rId2"/>
          <a:stretch>
            <a:fillRect/>
          </a:stretch>
        </p:blipFill>
        <p:spPr>
          <a:xfrm>
            <a:off x="2727941" y="2539941"/>
            <a:ext cx="6866215" cy="230906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88645" y="1902460"/>
            <a:ext cx="2228215" cy="383540"/>
          </a:xfrm>
          <a:prstGeom prst="rect">
            <a:avLst/>
          </a:prstGeom>
          <a:ln>
            <a:solidFill>
              <a:schemeClr val="bg1"/>
            </a:solidFill>
          </a:ln>
        </p:spPr>
        <p:txBody>
          <a:bodyPr wrap="square">
            <a:spAutoFit/>
          </a:bodyPr>
          <a:lstStyle/>
          <a:p>
            <a:r>
              <a:rPr lang="zh-CN" altLang="en-US">
                <a:ln>
                  <a:solidFill>
                    <a:schemeClr val="bg1"/>
                  </a:solidFill>
                </a:ln>
                <a:solidFill>
                  <a:schemeClr val="bg1"/>
                </a:solidFill>
                <a:latin typeface="思源黑体 CN Light" panose="020B0300000000000000" pitchFamily="34" charset="-122"/>
                <a:ea typeface="思源黑体 CN Light" panose="020B0300000000000000" pitchFamily="34" charset="-122"/>
              </a:rPr>
              <a:t>什么是威胁情报？</a:t>
            </a:r>
          </a:p>
        </p:txBody>
      </p:sp>
      <p:sp>
        <p:nvSpPr>
          <p:cNvPr id="9" name="文本框 8"/>
          <p:cNvSpPr txBox="1"/>
          <p:nvPr/>
        </p:nvSpPr>
        <p:spPr>
          <a:xfrm>
            <a:off x="4767096" y="491801"/>
            <a:ext cx="2657809" cy="871220"/>
          </a:xfrm>
          <a:prstGeom prst="rect">
            <a:avLst/>
          </a:prstGeom>
          <a:noFill/>
        </p:spPr>
        <p:txBody>
          <a:bodyPr wrap="square" rtlCol="0">
            <a:spAutoFit/>
          </a:bodyPr>
          <a:lstStyle/>
          <a:p>
            <a:r>
              <a:rPr lang="x-none" altLang="zh-CN" sz="4800" dirty="0">
                <a:solidFill>
                  <a:schemeClr val="bg1"/>
                </a:solidFill>
                <a:latin typeface="思源黑体 CN Medium" panose="020B0600000000000000" pitchFamily="34" charset="-122"/>
                <a:ea typeface="思源黑体 CN Medium" panose="020B0600000000000000" pitchFamily="34" charset="-122"/>
              </a:rPr>
              <a:t>威胁情报</a:t>
            </a:r>
          </a:p>
        </p:txBody>
      </p:sp>
      <p:sp>
        <p:nvSpPr>
          <p:cNvPr id="3" name="矩形 7"/>
          <p:cNvSpPr/>
          <p:nvPr/>
        </p:nvSpPr>
        <p:spPr>
          <a:xfrm>
            <a:off x="580390" y="2423160"/>
            <a:ext cx="2228215" cy="1755140"/>
          </a:xfrm>
          <a:prstGeom prst="rect">
            <a:avLst/>
          </a:prstGeom>
          <a:ln>
            <a:solidFill>
              <a:schemeClr val="bg1"/>
            </a:solidFill>
          </a:ln>
        </p:spPr>
        <p:txBody>
          <a:bodyPr wrap="square">
            <a:spAutoFit/>
          </a:bodyPr>
          <a:lstStyle/>
          <a:p>
            <a:r>
              <a:rPr lang="zh-CN" altLang="en-US">
                <a:ln>
                  <a:solidFill>
                    <a:schemeClr val="bg1"/>
                  </a:solidFill>
                </a:ln>
                <a:solidFill>
                  <a:schemeClr val="bg1"/>
                </a:solidFill>
                <a:latin typeface="思源黑体 CN Light" panose="020B0300000000000000" pitchFamily="34" charset="-122"/>
                <a:ea typeface="思源黑体 CN Light" panose="020B0300000000000000" pitchFamily="34" charset="-122"/>
                <a:sym typeface="+mn-ea"/>
              </a:rPr>
              <a:t>针对安全威胁、威胁者、利用、恶意软件、漏洞和危害指标，所收集的用于评估和应用的数据集。</a:t>
            </a:r>
            <a:endParaRPr lang="zh-CN" altLang="en-US">
              <a:ln>
                <a:solidFill>
                  <a:schemeClr val="bg1"/>
                </a:solidFill>
              </a:ln>
              <a:solidFill>
                <a:schemeClr val="bg1"/>
              </a:solidFill>
              <a:latin typeface="思源黑体 CN Light" panose="020B0300000000000000" pitchFamily="34" charset="-122"/>
              <a:ea typeface="思源黑体 CN Light" panose="020B0300000000000000" pitchFamily="34" charset="-122"/>
            </a:endParaRPr>
          </a:p>
        </p:txBody>
      </p:sp>
      <p:sp>
        <p:nvSpPr>
          <p:cNvPr id="5" name="矩形 7"/>
          <p:cNvSpPr/>
          <p:nvPr/>
        </p:nvSpPr>
        <p:spPr>
          <a:xfrm>
            <a:off x="2943225" y="2430780"/>
            <a:ext cx="2228215" cy="3675380"/>
          </a:xfrm>
          <a:prstGeom prst="rect">
            <a:avLst/>
          </a:prstGeom>
          <a:ln>
            <a:solidFill>
              <a:schemeClr val="bg1"/>
            </a:solidFill>
          </a:ln>
        </p:spPr>
        <p:txBody>
          <a:bodyPr wrap="square">
            <a:spAutoFit/>
          </a:bodyPr>
          <a:lstStyle/>
          <a:p>
            <a:r>
              <a:rPr lang="zh-CN" altLang="en-US">
                <a:ln>
                  <a:solidFill>
                    <a:schemeClr val="bg1"/>
                  </a:solidFill>
                </a:ln>
                <a:solidFill>
                  <a:schemeClr val="bg1"/>
                </a:solidFill>
                <a:latin typeface="思源黑体 CN Light" panose="020B0300000000000000" pitchFamily="34" charset="-122"/>
                <a:ea typeface="思源黑体 CN Light" panose="020B0300000000000000" pitchFamily="34" charset="-122"/>
                <a:sym typeface="+mn-ea"/>
              </a:rPr>
              <a:t>1、针对大量的安全威胁信息，包括网络威胁者、威胁方式、漏洞、目标等等，如何跟上时代的步伐？ </a:t>
            </a:r>
          </a:p>
          <a:p>
            <a:r>
              <a:rPr lang="zh-CN" altLang="en-US">
                <a:ln>
                  <a:solidFill>
                    <a:schemeClr val="bg1"/>
                  </a:solidFill>
                </a:ln>
                <a:solidFill>
                  <a:schemeClr val="bg1"/>
                </a:solidFill>
                <a:latin typeface="思源黑体 CN Light" panose="020B0300000000000000" pitchFamily="34" charset="-122"/>
                <a:ea typeface="思源黑体 CN Light" panose="020B0300000000000000" pitchFamily="34" charset="-122"/>
                <a:sym typeface="+mn-ea"/>
              </a:rPr>
              <a:t>2、如何主动获取关于未来安全威胁的信息？ </a:t>
            </a:r>
          </a:p>
          <a:p>
            <a:r>
              <a:rPr lang="zh-CN" altLang="en-US">
                <a:ln>
                  <a:solidFill>
                    <a:schemeClr val="bg1"/>
                  </a:solidFill>
                </a:ln>
                <a:solidFill>
                  <a:schemeClr val="bg1"/>
                </a:solidFill>
                <a:latin typeface="思源黑体 CN Light" panose="020B0300000000000000" pitchFamily="34" charset="-122"/>
                <a:ea typeface="思源黑体 CN Light" panose="020B0300000000000000" pitchFamily="34" charset="-122"/>
                <a:sym typeface="+mn-ea"/>
              </a:rPr>
              <a:t>3、如何通知领导关于特定安全威胁的危险和所带来的后果？</a:t>
            </a:r>
          </a:p>
        </p:txBody>
      </p:sp>
      <p:sp>
        <p:nvSpPr>
          <p:cNvPr id="6" name="矩形 7"/>
          <p:cNvSpPr/>
          <p:nvPr/>
        </p:nvSpPr>
        <p:spPr>
          <a:xfrm>
            <a:off x="2929890" y="1902460"/>
            <a:ext cx="2228215" cy="383540"/>
          </a:xfrm>
          <a:prstGeom prst="rect">
            <a:avLst/>
          </a:prstGeom>
          <a:ln>
            <a:solidFill>
              <a:schemeClr val="bg1"/>
            </a:solidFill>
          </a:ln>
        </p:spPr>
        <p:txBody>
          <a:bodyPr wrap="square">
            <a:spAutoFit/>
          </a:bodyPr>
          <a:lstStyle/>
          <a:p>
            <a:r>
              <a:rPr lang="zh-CN" altLang="en-US">
                <a:ln>
                  <a:solidFill>
                    <a:schemeClr val="bg1"/>
                  </a:solidFill>
                </a:ln>
                <a:solidFill>
                  <a:schemeClr val="bg1"/>
                </a:solidFill>
                <a:latin typeface="思源黑体 CN Light" panose="020B0300000000000000" pitchFamily="34" charset="-122"/>
                <a:ea typeface="思源黑体 CN Light" panose="020B0300000000000000" pitchFamily="34" charset="-122"/>
              </a:rPr>
              <a:t>帮助解决以下问题</a:t>
            </a:r>
          </a:p>
        </p:txBody>
      </p:sp>
      <p:pic>
        <p:nvPicPr>
          <p:cNvPr id="7" name="Picture 6"/>
          <p:cNvPicPr>
            <a:picLocks noChangeAspect="1"/>
          </p:cNvPicPr>
          <p:nvPr/>
        </p:nvPicPr>
        <p:blipFill>
          <a:blip r:embed="rId2"/>
          <a:stretch>
            <a:fillRect/>
          </a:stretch>
        </p:blipFill>
        <p:spPr>
          <a:xfrm>
            <a:off x="7854950" y="1530350"/>
            <a:ext cx="4234815" cy="2324100"/>
          </a:xfrm>
          <a:prstGeom prst="rect">
            <a:avLst/>
          </a:prstGeom>
        </p:spPr>
      </p:pic>
      <p:pic>
        <p:nvPicPr>
          <p:cNvPr id="10" name="Picture 9"/>
          <p:cNvPicPr>
            <a:picLocks noChangeAspect="1"/>
          </p:cNvPicPr>
          <p:nvPr/>
        </p:nvPicPr>
        <p:blipFill>
          <a:blip r:embed="rId3"/>
          <a:stretch>
            <a:fillRect/>
          </a:stretch>
        </p:blipFill>
        <p:spPr>
          <a:xfrm>
            <a:off x="5312410" y="3774440"/>
            <a:ext cx="5127625" cy="2200910"/>
          </a:xfrm>
          <a:prstGeom prst="rect">
            <a:avLst/>
          </a:prstGeom>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767096" y="491801"/>
            <a:ext cx="2657809" cy="871220"/>
          </a:xfrm>
          <a:prstGeom prst="rect">
            <a:avLst/>
          </a:prstGeom>
          <a:noFill/>
        </p:spPr>
        <p:txBody>
          <a:bodyPr wrap="square" rtlCol="0">
            <a:spAutoFit/>
          </a:bodyPr>
          <a:lstStyle/>
          <a:p>
            <a:r>
              <a:rPr lang="x-none" altLang="zh-CN" sz="4800" dirty="0">
                <a:solidFill>
                  <a:schemeClr val="bg1"/>
                </a:solidFill>
                <a:latin typeface="思源黑体 CN Medium" panose="020B0600000000000000" pitchFamily="34" charset="-122"/>
                <a:ea typeface="思源黑体 CN Medium" panose="020B0600000000000000" pitchFamily="34" charset="-122"/>
              </a:rPr>
              <a:t>威胁情报</a:t>
            </a:r>
          </a:p>
        </p:txBody>
      </p:sp>
      <p:sp>
        <p:nvSpPr>
          <p:cNvPr id="2" name="Text Box 1"/>
          <p:cNvSpPr txBox="1"/>
          <p:nvPr/>
        </p:nvSpPr>
        <p:spPr>
          <a:xfrm>
            <a:off x="1955800" y="1681480"/>
            <a:ext cx="8074025" cy="932180"/>
          </a:xfrm>
          <a:prstGeom prst="rect">
            <a:avLst/>
          </a:prstGeom>
          <a:noFill/>
        </p:spPr>
        <p:txBody>
          <a:bodyPr wrap="square" rtlCol="0" anchor="t">
            <a:spAutoFit/>
          </a:bodyPr>
          <a:lstStyle/>
          <a:p>
            <a:pPr algn="l"/>
            <a:r>
              <a:rPr lang="en-US" b="1" smtClean="0">
                <a:solidFill>
                  <a:schemeClr val="bg1"/>
                </a:solidFill>
                <a:latin typeface="思源黑体 CN Bold" panose="020B0800000000000000" pitchFamily="34" charset="-122"/>
                <a:ea typeface="思源黑体 CN Bold" panose="020B0800000000000000" pitchFamily="34" charset="-122"/>
              </a:rPr>
              <a:t>其实安全圈一直在使用着它们，漏洞库、指纹库、IP信誉库，它们都是威胁情报的一部分。而对我而言，情报就是线索，威胁情报就是为了还原已发生的攻击和预测未发生的攻击所需要的一切线索。</a:t>
            </a:r>
          </a:p>
        </p:txBody>
      </p:sp>
      <p:pic>
        <p:nvPicPr>
          <p:cNvPr id="4" name="Picture 3"/>
          <p:cNvPicPr>
            <a:picLocks noChangeAspect="1"/>
          </p:cNvPicPr>
          <p:nvPr/>
        </p:nvPicPr>
        <p:blipFill>
          <a:blip r:embed="rId2"/>
          <a:stretch>
            <a:fillRect/>
          </a:stretch>
        </p:blipFill>
        <p:spPr>
          <a:xfrm>
            <a:off x="1486535" y="2675890"/>
            <a:ext cx="3027045" cy="3952240"/>
          </a:xfrm>
          <a:prstGeom prst="rect">
            <a:avLst/>
          </a:prstGeom>
        </p:spPr>
      </p:pic>
      <p:pic>
        <p:nvPicPr>
          <p:cNvPr id="11" name="Picture 10"/>
          <p:cNvPicPr>
            <a:picLocks noChangeAspect="1"/>
          </p:cNvPicPr>
          <p:nvPr/>
        </p:nvPicPr>
        <p:blipFill>
          <a:blip r:embed="rId3"/>
          <a:stretch>
            <a:fillRect/>
          </a:stretch>
        </p:blipFill>
        <p:spPr>
          <a:xfrm>
            <a:off x="5465445" y="3457575"/>
            <a:ext cx="5695315" cy="2276475"/>
          </a:xfrm>
          <a:prstGeom prst="rect">
            <a:avLst/>
          </a:prstGeom>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767096" y="491801"/>
            <a:ext cx="2657809" cy="871220"/>
          </a:xfrm>
          <a:prstGeom prst="rect">
            <a:avLst/>
          </a:prstGeom>
          <a:noFill/>
        </p:spPr>
        <p:txBody>
          <a:bodyPr wrap="square" rtlCol="0">
            <a:spAutoFit/>
          </a:bodyPr>
          <a:lstStyle/>
          <a:p>
            <a:r>
              <a:rPr lang="x-none" altLang="zh-CN" sz="4800" dirty="0">
                <a:solidFill>
                  <a:schemeClr val="bg1"/>
                </a:solidFill>
                <a:latin typeface="思源黑体 CN Medium" panose="020B0600000000000000" pitchFamily="34" charset="-122"/>
                <a:ea typeface="思源黑体 CN Medium" panose="020B0600000000000000" pitchFamily="34" charset="-122"/>
              </a:rPr>
              <a:t>威胁情报</a:t>
            </a:r>
          </a:p>
        </p:txBody>
      </p:sp>
      <p:sp>
        <p:nvSpPr>
          <p:cNvPr id="2" name="Text Box 1"/>
          <p:cNvSpPr txBox="1"/>
          <p:nvPr/>
        </p:nvSpPr>
        <p:spPr>
          <a:xfrm>
            <a:off x="417195" y="1582420"/>
            <a:ext cx="11291570" cy="1206500"/>
          </a:xfrm>
          <a:prstGeom prst="rect">
            <a:avLst/>
          </a:prstGeom>
          <a:noFill/>
        </p:spPr>
        <p:txBody>
          <a:bodyPr wrap="square" rtlCol="0" anchor="t">
            <a:spAutoFit/>
          </a:bodyPr>
          <a:lstStyle/>
          <a:p>
            <a:pPr algn="l"/>
            <a:r>
              <a:rPr lang="en-US" b="1" smtClean="0">
                <a:solidFill>
                  <a:schemeClr val="bg1"/>
                </a:solidFill>
                <a:latin typeface="思源黑体 CN Bold" panose="020B0800000000000000" pitchFamily="34" charset="-122"/>
                <a:ea typeface="思源黑体 CN Bold" panose="020B0800000000000000" pitchFamily="34" charset="-122"/>
              </a:rPr>
              <a:t>（1）威胁信息：攻击源（攻击者身份IP，DNS，URL等），攻击方式（武器库）， 攻击对象（指纹信息），漏洞信息</a:t>
            </a:r>
            <a:r>
              <a:rPr lang="x-none" altLang="en-US" b="1" smtClean="0">
                <a:solidFill>
                  <a:schemeClr val="bg1"/>
                </a:solidFill>
                <a:latin typeface="思源黑体 CN Bold" panose="020B0800000000000000" pitchFamily="34" charset="-122"/>
                <a:ea typeface="思源黑体 CN Bold" panose="020B0800000000000000" pitchFamily="34" charset="-122"/>
              </a:rPr>
              <a:t>（</a:t>
            </a:r>
            <a:r>
              <a:rPr lang="en-US" b="1" smtClean="0">
                <a:solidFill>
                  <a:schemeClr val="bg1"/>
                </a:solidFill>
                <a:latin typeface="思源黑体 CN Bold" panose="020B0800000000000000" pitchFamily="34" charset="-122"/>
                <a:ea typeface="思源黑体 CN Bold" panose="020B0800000000000000" pitchFamily="34" charset="-122"/>
              </a:rPr>
              <a:t>漏洞库</a:t>
            </a:r>
            <a:r>
              <a:rPr lang="x-none" altLang="en-US" b="1" smtClean="0">
                <a:solidFill>
                  <a:schemeClr val="bg1"/>
                </a:solidFill>
                <a:latin typeface="思源黑体 CN Bold" panose="020B0800000000000000" pitchFamily="34" charset="-122"/>
                <a:ea typeface="思源黑体 CN Bold" panose="020B0800000000000000" pitchFamily="34" charset="-122"/>
              </a:rPr>
              <a:t>）</a:t>
            </a:r>
          </a:p>
          <a:p>
            <a:pPr algn="l"/>
            <a:r>
              <a:rPr lang="en-US" b="1" smtClean="0">
                <a:solidFill>
                  <a:schemeClr val="bg1"/>
                </a:solidFill>
                <a:latin typeface="思源黑体 CN Bold" panose="020B0800000000000000" pitchFamily="34" charset="-122"/>
                <a:ea typeface="思源黑体 CN Bold" panose="020B0800000000000000" pitchFamily="34" charset="-122"/>
              </a:rPr>
              <a:t>（2）防御信息：访问控制列表，规则（策略）库</a:t>
            </a:r>
          </a:p>
          <a:p>
            <a:pPr algn="l"/>
            <a:r>
              <a:rPr lang="en-US" b="1" smtClean="0">
                <a:solidFill>
                  <a:schemeClr val="bg1"/>
                </a:solidFill>
                <a:latin typeface="思源黑体 CN Bold" panose="020B0800000000000000" pitchFamily="34" charset="-122"/>
                <a:ea typeface="思源黑体 CN Bold" panose="020B0800000000000000" pitchFamily="34" charset="-122"/>
              </a:rPr>
              <a:t>攻击者身份这块非常有意思，如何人肉一个活跃的攻击者是安全从业人员的技能之一。</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889395" y="1885466"/>
            <a:ext cx="8413209" cy="2209992"/>
          </a:xfrm>
          <a:prstGeom prst="rect">
            <a:avLst/>
          </a:prstGeom>
          <a:ln>
            <a:noFill/>
          </a:ln>
          <a:effectLst>
            <a:outerShdw blurRad="190500" algn="tl" rotWithShape="0">
              <a:srgbClr val="000000">
                <a:alpha val="70000"/>
              </a:srgbClr>
            </a:outerShdw>
          </a:effectLst>
        </p:spPr>
      </p:pic>
      <p:pic>
        <p:nvPicPr>
          <p:cNvPr id="7" name="图形 6" descr="男士"/>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53911" y="4489818"/>
            <a:ext cx="914400" cy="914400"/>
          </a:xfrm>
          <a:prstGeom prst="rect">
            <a:avLst/>
          </a:prstGeom>
        </p:spPr>
      </p:pic>
      <p:sp>
        <p:nvSpPr>
          <p:cNvPr id="8" name="文本框 7"/>
          <p:cNvSpPr txBox="1"/>
          <p:nvPr/>
        </p:nvSpPr>
        <p:spPr>
          <a:xfrm>
            <a:off x="2465673" y="4623852"/>
            <a:ext cx="8237935" cy="646331"/>
          </a:xfrm>
          <a:prstGeom prst="rect">
            <a:avLst/>
          </a:prstGeom>
          <a:noFill/>
        </p:spPr>
        <p:txBody>
          <a:bodyPr wrap="square" rtlCol="0">
            <a:spAutoFit/>
          </a:bodyPr>
          <a:lstStyle/>
          <a:p>
            <a:r>
              <a:rPr lang="zh-CN" altLang="en-US" dirty="0">
                <a:solidFill>
                  <a:schemeClr val="bg1"/>
                </a:solidFill>
                <a:latin typeface="思源黑体 CN Regular" panose="020B0500000000000000" pitchFamily="34" charset="-122"/>
                <a:ea typeface="思源黑体 CN Regular" panose="020B0500000000000000" pitchFamily="34" charset="-122"/>
              </a:rPr>
              <a:t>输入</a:t>
            </a:r>
            <a:r>
              <a:rPr lang="en-US" altLang="zh-CN" dirty="0">
                <a:solidFill>
                  <a:schemeClr val="bg1"/>
                </a:solidFill>
                <a:latin typeface="思源黑体 CN Regular" panose="020B0500000000000000" pitchFamily="34" charset="-122"/>
                <a:ea typeface="思源黑体 CN Regular" panose="020B0500000000000000" pitchFamily="34" charset="-122"/>
              </a:rPr>
              <a:t>&lt;h1&gt;key&lt;/h1&gt;</a:t>
            </a:r>
            <a:r>
              <a:rPr lang="zh-CN" altLang="en-US" dirty="0">
                <a:solidFill>
                  <a:schemeClr val="bg1"/>
                </a:solidFill>
                <a:latin typeface="思源黑体 CN Regular" panose="020B0500000000000000" pitchFamily="34" charset="-122"/>
                <a:ea typeface="思源黑体 CN Regular" panose="020B0500000000000000" pitchFamily="34" charset="-122"/>
              </a:rPr>
              <a:t>，点击提交按钮发现页面上真的解析了</a:t>
            </a:r>
            <a:r>
              <a:rPr lang="en-US" altLang="zh-CN" dirty="0">
                <a:solidFill>
                  <a:schemeClr val="bg1"/>
                </a:solidFill>
                <a:latin typeface="思源黑体 CN Regular" panose="020B0500000000000000" pitchFamily="34" charset="-122"/>
                <a:ea typeface="思源黑体 CN Regular" panose="020B0500000000000000" pitchFamily="34" charset="-122"/>
              </a:rPr>
              <a:t>HTML</a:t>
            </a:r>
            <a:r>
              <a:rPr lang="zh-CN" altLang="en-US" dirty="0">
                <a:solidFill>
                  <a:schemeClr val="bg1"/>
                </a:solidFill>
                <a:latin typeface="思源黑体 CN Regular" panose="020B0500000000000000" pitchFamily="34" charset="-122"/>
                <a:ea typeface="思源黑体 CN Regular" panose="020B0500000000000000" pitchFamily="34" charset="-122"/>
              </a:rPr>
              <a:t>代码耶（</a:t>
            </a:r>
            <a:r>
              <a:rPr lang="en-US" altLang="zh-CN" dirty="0">
                <a:solidFill>
                  <a:schemeClr val="bg1"/>
                </a:solidFill>
                <a:latin typeface="思源黑体 CN Regular" panose="020B0500000000000000" pitchFamily="34" charset="-122"/>
                <a:ea typeface="思源黑体 CN Regular" panose="020B0500000000000000" pitchFamily="34" charset="-122"/>
              </a:rPr>
              <a:t>h1</a:t>
            </a:r>
            <a:r>
              <a:rPr lang="zh-CN" altLang="en-US" dirty="0">
                <a:solidFill>
                  <a:schemeClr val="bg1"/>
                </a:solidFill>
                <a:latin typeface="思源黑体 CN Regular" panose="020B0500000000000000" pitchFamily="34" charset="-122"/>
                <a:ea typeface="思源黑体 CN Regular" panose="020B0500000000000000" pitchFamily="34" charset="-122"/>
              </a:rPr>
              <a:t>是标题的意思）</a:t>
            </a:r>
          </a:p>
        </p:txBody>
      </p:sp>
      <p:sp>
        <p:nvSpPr>
          <p:cNvPr id="9" name="文本框 8"/>
          <p:cNvSpPr txBox="1"/>
          <p:nvPr/>
        </p:nvSpPr>
        <p:spPr>
          <a:xfrm>
            <a:off x="3941772" y="491801"/>
            <a:ext cx="4308456" cy="830997"/>
          </a:xfrm>
          <a:prstGeom prst="rect">
            <a:avLst/>
          </a:prstGeom>
          <a:noFill/>
        </p:spPr>
        <p:txBody>
          <a:bodyPr wrap="square" rtlCol="0">
            <a:spAutoFit/>
          </a:bodyPr>
          <a:lstStyle/>
          <a:p>
            <a:r>
              <a:rPr lang="en-US" altLang="zh-CN" sz="4800" dirty="0">
                <a:solidFill>
                  <a:schemeClr val="bg1"/>
                </a:solidFill>
                <a:latin typeface="思源黑体 CN Medium" panose="020B0600000000000000" pitchFamily="34" charset="-122"/>
                <a:ea typeface="思源黑体 CN Medium" panose="020B0600000000000000" pitchFamily="34" charset="-122"/>
              </a:rPr>
              <a:t>HTML</a:t>
            </a:r>
            <a:r>
              <a:rPr lang="zh-CN" altLang="en-US" sz="4800" dirty="0">
                <a:solidFill>
                  <a:schemeClr val="bg1"/>
                </a:solidFill>
                <a:latin typeface="思源黑体 CN Medium" panose="020B0600000000000000" pitchFamily="34" charset="-122"/>
                <a:ea typeface="思源黑体 CN Medium" panose="020B0600000000000000" pitchFamily="34" charset="-122"/>
              </a:rPr>
              <a:t>针剂注入</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855739" y="491801"/>
            <a:ext cx="6480522" cy="830997"/>
          </a:xfrm>
          <a:prstGeom prst="rect">
            <a:avLst/>
          </a:prstGeom>
          <a:noFill/>
        </p:spPr>
        <p:txBody>
          <a:bodyPr wrap="square" rtlCol="0">
            <a:spAutoFit/>
          </a:bodyPr>
          <a:lstStyle/>
          <a:p>
            <a:r>
              <a:rPr lang="zh-CN" altLang="en-US" sz="4800" dirty="0">
                <a:solidFill>
                  <a:schemeClr val="bg1"/>
                </a:solidFill>
                <a:latin typeface="思源黑体 CN Medium" panose="020B0600000000000000" pitchFamily="34" charset="-122"/>
                <a:ea typeface="思源黑体 CN Medium" panose="020B0600000000000000" pitchFamily="34" charset="-122"/>
              </a:rPr>
              <a:t>医生，我这个病严重吗？</a:t>
            </a:r>
          </a:p>
        </p:txBody>
      </p:sp>
      <p:sp>
        <p:nvSpPr>
          <p:cNvPr id="2" name="矩形 1"/>
          <p:cNvSpPr/>
          <p:nvPr/>
        </p:nvSpPr>
        <p:spPr>
          <a:xfrm>
            <a:off x="320353" y="1654637"/>
            <a:ext cx="11663266" cy="923330"/>
          </a:xfrm>
          <a:prstGeom prst="rect">
            <a:avLst/>
          </a:prstGeom>
        </p:spPr>
        <p:txBody>
          <a:bodyPr wrap="square">
            <a:spAutoFit/>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&lt;table style="left: 0px; top: 0px; position: </a:t>
            </a:r>
            <a:r>
              <a:rPr lang="en-US" altLang="zh-CN" dirty="0" err="1">
                <a:solidFill>
                  <a:schemeClr val="bg1"/>
                </a:solidFill>
                <a:latin typeface="思源黑体 CN Regular" panose="020B0500000000000000" pitchFamily="34" charset="-122"/>
                <a:ea typeface="思源黑体 CN Regular" panose="020B0500000000000000" pitchFamily="34" charset="-122"/>
              </a:rPr>
              <a:t>fixed;z-index</a:t>
            </a:r>
            <a:r>
              <a:rPr lang="en-US" altLang="zh-CN" dirty="0">
                <a:solidFill>
                  <a:schemeClr val="bg1"/>
                </a:solidFill>
                <a:latin typeface="思源黑体 CN Regular" panose="020B0500000000000000" pitchFamily="34" charset="-122"/>
                <a:ea typeface="思源黑体 CN Regular" panose="020B0500000000000000" pitchFamily="34" charset="-122"/>
              </a:rPr>
              <a:t>: 5000;position:absolute;width:100%;height:300%;background-color: black;"&gt;&lt;</a:t>
            </a:r>
            <a:r>
              <a:rPr lang="en-US" altLang="zh-CN" dirty="0" err="1">
                <a:solidFill>
                  <a:schemeClr val="bg1"/>
                </a:solidFill>
                <a:latin typeface="思源黑体 CN Regular" panose="020B0500000000000000" pitchFamily="34" charset="-122"/>
                <a:ea typeface="思源黑体 CN Regular" panose="020B0500000000000000" pitchFamily="34" charset="-122"/>
              </a:rPr>
              <a:t>tbody</a:t>
            </a:r>
            <a:r>
              <a:rPr lang="en-US" altLang="zh-CN" dirty="0">
                <a:solidFill>
                  <a:schemeClr val="bg1"/>
                </a:solidFill>
                <a:latin typeface="思源黑体 CN Regular" panose="020B0500000000000000" pitchFamily="34" charset="-122"/>
                <a:ea typeface="思源黑体 CN Regular" panose="020B0500000000000000" pitchFamily="34" charset="-122"/>
              </a:rPr>
              <a:t>&gt;&lt;</a:t>
            </a:r>
            <a:r>
              <a:rPr lang="en-US" altLang="zh-CN" dirty="0" err="1">
                <a:solidFill>
                  <a:schemeClr val="bg1"/>
                </a:solidFill>
                <a:latin typeface="思源黑体 CN Regular" panose="020B0500000000000000" pitchFamily="34" charset="-122"/>
                <a:ea typeface="思源黑体 CN Regular" panose="020B0500000000000000" pitchFamily="34" charset="-122"/>
              </a:rPr>
              <a:t>tr</a:t>
            </a:r>
            <a:r>
              <a:rPr lang="en-US" altLang="zh-CN" dirty="0">
                <a:solidFill>
                  <a:schemeClr val="bg1"/>
                </a:solidFill>
                <a:latin typeface="思源黑体 CN Regular" panose="020B0500000000000000" pitchFamily="34" charset="-122"/>
                <a:ea typeface="思源黑体 CN Regular" panose="020B0500000000000000" pitchFamily="34" charset="-122"/>
              </a:rPr>
              <a:t>&gt;&lt;td style="color:#</a:t>
            </a:r>
            <a:r>
              <a:rPr lang="en-US" altLang="zh-CN" dirty="0" err="1">
                <a:solidFill>
                  <a:schemeClr val="bg1"/>
                </a:solidFill>
                <a:latin typeface="思源黑体 CN Regular" panose="020B0500000000000000" pitchFamily="34" charset="-122"/>
                <a:ea typeface="思源黑体 CN Regular" panose="020B0500000000000000" pitchFamily="34" charset="-122"/>
              </a:rPr>
              <a:t>FFFFFF;z-index</a:t>
            </a:r>
            <a:r>
              <a:rPr lang="en-US" altLang="zh-CN" dirty="0">
                <a:solidFill>
                  <a:schemeClr val="bg1"/>
                </a:solidFill>
                <a:latin typeface="思源黑体 CN Regular" panose="020B0500000000000000" pitchFamily="34" charset="-122"/>
                <a:ea typeface="思源黑体 CN Regular" panose="020B0500000000000000" pitchFamily="34" charset="-122"/>
              </a:rPr>
              <a:t>: 6000;vertical-align:top;"&gt;&lt;h1&gt;hacked by key&lt;/h1&gt;&lt;/td&gt;&lt;/</a:t>
            </a:r>
            <a:r>
              <a:rPr lang="en-US" altLang="zh-CN" dirty="0" err="1">
                <a:solidFill>
                  <a:schemeClr val="bg1"/>
                </a:solidFill>
                <a:latin typeface="思源黑体 CN Regular" panose="020B0500000000000000" pitchFamily="34" charset="-122"/>
                <a:ea typeface="思源黑体 CN Regular" panose="020B0500000000000000" pitchFamily="34" charset="-122"/>
              </a:rPr>
              <a:t>tr</a:t>
            </a:r>
            <a:r>
              <a:rPr lang="en-US" altLang="zh-CN" dirty="0">
                <a:solidFill>
                  <a:schemeClr val="bg1"/>
                </a:solidFill>
                <a:latin typeface="思源黑体 CN Regular" panose="020B0500000000000000" pitchFamily="34" charset="-122"/>
                <a:ea typeface="思源黑体 CN Regular" panose="020B0500000000000000" pitchFamily="34" charset="-122"/>
              </a:rPr>
              <a:t>&gt;&lt;/</a:t>
            </a:r>
            <a:r>
              <a:rPr lang="en-US" altLang="zh-CN" dirty="0" err="1">
                <a:solidFill>
                  <a:schemeClr val="bg1"/>
                </a:solidFill>
                <a:latin typeface="思源黑体 CN Regular" panose="020B0500000000000000" pitchFamily="34" charset="-122"/>
                <a:ea typeface="思源黑体 CN Regular" panose="020B0500000000000000" pitchFamily="34" charset="-122"/>
              </a:rPr>
              <a:t>tbody</a:t>
            </a:r>
            <a:r>
              <a:rPr lang="en-US" altLang="zh-CN" dirty="0">
                <a:solidFill>
                  <a:schemeClr val="bg1"/>
                </a:solidFill>
                <a:latin typeface="思源黑体 CN Regular" panose="020B0500000000000000" pitchFamily="34" charset="-122"/>
                <a:ea typeface="思源黑体 CN Regular" panose="020B0500000000000000" pitchFamily="34" charset="-122"/>
              </a:rPr>
              <a:t>&gt;&lt;/table&gt;</a:t>
            </a:r>
            <a:endParaRPr lang="zh-CN" altLang="en-US" dirty="0">
              <a:solidFill>
                <a:schemeClr val="bg1"/>
              </a:solidFill>
              <a:latin typeface="思源黑体 CN Regular" panose="020B0500000000000000" pitchFamily="34" charset="-122"/>
              <a:ea typeface="思源黑体 CN Regular" panose="020B0500000000000000" pitchFamily="34" charset="-122"/>
            </a:endParaRPr>
          </a:p>
        </p:txBody>
      </p:sp>
      <p:sp>
        <p:nvSpPr>
          <p:cNvPr id="9" name="矩形 8"/>
          <p:cNvSpPr/>
          <p:nvPr/>
        </p:nvSpPr>
        <p:spPr>
          <a:xfrm>
            <a:off x="320353" y="1548883"/>
            <a:ext cx="11663266" cy="112900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cxnSp>
        <p:nvCxnSpPr>
          <p:cNvPr id="6" name="连接符: 肘形 5"/>
          <p:cNvCxnSpPr>
            <a:stCxn id="9" idx="2"/>
          </p:cNvCxnSpPr>
          <p:nvPr/>
        </p:nvCxnSpPr>
        <p:spPr>
          <a:xfrm rot="5400000">
            <a:off x="5172243" y="2730788"/>
            <a:ext cx="1032645" cy="926843"/>
          </a:xfrm>
          <a:prstGeom prst="bentConnector3">
            <a:avLst>
              <a:gd name="adj1" fmla="val 50000"/>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2"/>
          <a:stretch>
            <a:fillRect/>
          </a:stretch>
        </p:blipFill>
        <p:spPr>
          <a:xfrm>
            <a:off x="37324" y="3703261"/>
            <a:ext cx="12101804" cy="1841182"/>
          </a:xfrm>
          <a:prstGeom prst="rect">
            <a:avLst/>
          </a:prstGeom>
          <a:ln>
            <a:noFill/>
          </a:ln>
          <a:effectLst>
            <a:outerShdw blurRad="190500" algn="tl" rotWithShape="0">
              <a:srgbClr val="000000">
                <a:alpha val="70000"/>
              </a:srgbClr>
            </a:outerShdw>
          </a:effectLst>
        </p:spPr>
      </p:pic>
      <p:sp>
        <p:nvSpPr>
          <p:cNvPr id="12" name="文本框 11"/>
          <p:cNvSpPr txBox="1"/>
          <p:nvPr/>
        </p:nvSpPr>
        <p:spPr>
          <a:xfrm>
            <a:off x="249241" y="3009543"/>
            <a:ext cx="4546694" cy="369332"/>
          </a:xfrm>
          <a:prstGeom prst="rect">
            <a:avLst/>
          </a:prstGeom>
          <a:noFill/>
        </p:spPr>
        <p:txBody>
          <a:bodyPr wrap="square" rtlCol="0">
            <a:spAutoFit/>
          </a:bodyPr>
          <a:lstStyle/>
          <a:p>
            <a:r>
              <a:rPr lang="zh-CN" altLang="en-US" dirty="0">
                <a:solidFill>
                  <a:schemeClr val="bg1"/>
                </a:solidFill>
                <a:latin typeface="思源黑体 CN Regular" panose="020B0500000000000000" pitchFamily="34" charset="-122"/>
                <a:ea typeface="思源黑体 CN Regular" panose="020B0500000000000000" pitchFamily="34" charset="-122"/>
              </a:rPr>
              <a:t>医生：你说呢？我给你来一个上面的代码？</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290" y="1984132"/>
            <a:ext cx="11784205" cy="1200329"/>
          </a:xfrm>
          <a:prstGeom prst="rect">
            <a:avLst/>
          </a:prstGeom>
          <a:ln>
            <a:solidFill>
              <a:schemeClr val="bg1"/>
            </a:solidFill>
          </a:ln>
        </p:spPr>
        <p:txBody>
          <a:bodyPr wrap="square">
            <a:spAutoFit/>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&lt;</a:t>
            </a:r>
            <a:r>
              <a:rPr lang="en-US" altLang="zh-CN" dirty="0" err="1">
                <a:solidFill>
                  <a:schemeClr val="bg1"/>
                </a:solidFill>
                <a:latin typeface="思源黑体 CN Regular" panose="020B0500000000000000" pitchFamily="34" charset="-122"/>
                <a:ea typeface="思源黑体 CN Regular" panose="020B0500000000000000" pitchFamily="34" charset="-122"/>
              </a:rPr>
              <a:t>table+style</a:t>
            </a:r>
            <a:r>
              <a:rPr lang="en-US" altLang="zh-CN" dirty="0">
                <a:solidFill>
                  <a:schemeClr val="bg1"/>
                </a:solidFill>
                <a:latin typeface="思源黑体 CN Regular" panose="020B0500000000000000" pitchFamily="34" charset="-122"/>
                <a:ea typeface="思源黑体 CN Regular" panose="020B0500000000000000" pitchFamily="34" charset="-122"/>
              </a:rPr>
              <a:t>="left:+0px;+top:+0px;+position:+</a:t>
            </a:r>
            <a:r>
              <a:rPr lang="en-US" altLang="zh-CN" dirty="0" err="1">
                <a:solidFill>
                  <a:schemeClr val="bg1"/>
                </a:solidFill>
                <a:latin typeface="思源黑体 CN Regular" panose="020B0500000000000000" pitchFamily="34" charset="-122"/>
                <a:ea typeface="思源黑体 CN Regular" panose="020B0500000000000000" pitchFamily="34" charset="-122"/>
              </a:rPr>
              <a:t>fixed;z-index</a:t>
            </a:r>
            <a:r>
              <a:rPr lang="en-US" altLang="zh-CN" dirty="0">
                <a:solidFill>
                  <a:schemeClr val="bg1"/>
                </a:solidFill>
                <a:latin typeface="思源黑体 CN Regular" panose="020B0500000000000000" pitchFamily="34" charset="-122"/>
                <a:ea typeface="思源黑体 CN Regular" panose="020B0500000000000000" pitchFamily="34" charset="-122"/>
              </a:rPr>
              <a:t>:+5000;position:absolute;width:100%;</a:t>
            </a:r>
            <a:r>
              <a:rPr lang="en-US" altLang="zh-CN" dirty="0" err="1">
                <a:solidFill>
                  <a:schemeClr val="bg1"/>
                </a:solidFill>
                <a:latin typeface="思源黑体 CN Regular" panose="020B0500000000000000" pitchFamily="34" charset="-122"/>
                <a:ea typeface="思源黑体 CN Regular" panose="020B0500000000000000" pitchFamily="34" charset="-122"/>
              </a:rPr>
              <a:t>background-color:white</a:t>
            </a:r>
            <a:r>
              <a:rPr lang="en-US" altLang="zh-CN" dirty="0">
                <a:solidFill>
                  <a:schemeClr val="bg1"/>
                </a:solidFill>
                <a:latin typeface="思源黑体 CN Regular" panose="020B0500000000000000" pitchFamily="34" charset="-122"/>
                <a:ea typeface="思源黑体 CN Regular" panose="020B0500000000000000" pitchFamily="34" charset="-122"/>
              </a:rPr>
              <a:t>;"&gt;&lt;</a:t>
            </a:r>
            <a:r>
              <a:rPr lang="en-US" altLang="zh-CN" dirty="0" err="1">
                <a:solidFill>
                  <a:schemeClr val="bg1"/>
                </a:solidFill>
                <a:latin typeface="思源黑体 CN Regular" panose="020B0500000000000000" pitchFamily="34" charset="-122"/>
                <a:ea typeface="思源黑体 CN Regular" panose="020B0500000000000000" pitchFamily="34" charset="-122"/>
              </a:rPr>
              <a:t>tr</a:t>
            </a:r>
            <a:r>
              <a:rPr lang="en-US" altLang="zh-CN" dirty="0">
                <a:solidFill>
                  <a:schemeClr val="bg1"/>
                </a:solidFill>
                <a:latin typeface="思源黑体 CN Regular" panose="020B0500000000000000" pitchFamily="34" charset="-122"/>
                <a:ea typeface="思源黑体 CN Regular" panose="020B0500000000000000" pitchFamily="34" charset="-122"/>
              </a:rPr>
              <a:t>&gt;&lt;td&gt;&lt;form action="http://192.168.0.109/</a:t>
            </a:r>
            <a:r>
              <a:rPr lang="en-US" altLang="zh-CN" dirty="0" err="1">
                <a:solidFill>
                  <a:schemeClr val="bg1"/>
                </a:solidFill>
                <a:latin typeface="思源黑体 CN Regular" panose="020B0500000000000000" pitchFamily="34" charset="-122"/>
                <a:ea typeface="思源黑体 CN Regular" panose="020B0500000000000000" pitchFamily="34" charset="-122"/>
              </a:rPr>
              <a:t>login.php</a:t>
            </a:r>
            <a:r>
              <a:rPr lang="en-US" altLang="zh-CN" dirty="0">
                <a:solidFill>
                  <a:schemeClr val="bg1"/>
                </a:solidFill>
                <a:latin typeface="思源黑体 CN Regular" panose="020B0500000000000000" pitchFamily="34" charset="-122"/>
                <a:ea typeface="思源黑体 CN Regular" panose="020B0500000000000000" pitchFamily="34" charset="-122"/>
              </a:rPr>
              <a:t>" method="post"&gt;</a:t>
            </a:r>
            <a:r>
              <a:rPr lang="zh-CN" altLang="en-US" dirty="0">
                <a:solidFill>
                  <a:schemeClr val="bg1"/>
                </a:solidFill>
                <a:latin typeface="思源黑体 CN Regular" panose="020B0500000000000000" pitchFamily="34" charset="-122"/>
                <a:ea typeface="思源黑体 CN Regular" panose="020B0500000000000000" pitchFamily="34" charset="-122"/>
              </a:rPr>
              <a:t>账号：</a:t>
            </a:r>
            <a:r>
              <a:rPr lang="en-US" altLang="zh-CN" dirty="0">
                <a:solidFill>
                  <a:schemeClr val="bg1"/>
                </a:solidFill>
                <a:latin typeface="思源黑体 CN Regular" panose="020B0500000000000000" pitchFamily="34" charset="-122"/>
                <a:ea typeface="思源黑体 CN Regular" panose="020B0500000000000000" pitchFamily="34" charset="-122"/>
              </a:rPr>
              <a:t>&lt;input type="text" name="name"&gt;&lt;</a:t>
            </a:r>
            <a:r>
              <a:rPr lang="en-US" altLang="zh-CN" dirty="0" err="1">
                <a:solidFill>
                  <a:schemeClr val="bg1"/>
                </a:solidFill>
                <a:latin typeface="思源黑体 CN Regular" panose="020B0500000000000000" pitchFamily="34" charset="-122"/>
                <a:ea typeface="思源黑体 CN Regular" panose="020B0500000000000000" pitchFamily="34" charset="-122"/>
              </a:rPr>
              <a:t>br</a:t>
            </a:r>
            <a:r>
              <a:rPr lang="en-US" altLang="zh-CN" dirty="0">
                <a:solidFill>
                  <a:schemeClr val="bg1"/>
                </a:solidFill>
                <a:latin typeface="思源黑体 CN Regular" panose="020B0500000000000000" pitchFamily="34" charset="-122"/>
                <a:ea typeface="思源黑体 CN Regular" panose="020B0500000000000000" pitchFamily="34" charset="-122"/>
              </a:rPr>
              <a:t>&gt;</a:t>
            </a:r>
            <a:r>
              <a:rPr lang="zh-CN" altLang="en-US" dirty="0">
                <a:solidFill>
                  <a:schemeClr val="bg1"/>
                </a:solidFill>
                <a:latin typeface="思源黑体 CN Regular" panose="020B0500000000000000" pitchFamily="34" charset="-122"/>
                <a:ea typeface="思源黑体 CN Regular" panose="020B0500000000000000" pitchFamily="34" charset="-122"/>
              </a:rPr>
              <a:t>密码：</a:t>
            </a:r>
            <a:r>
              <a:rPr lang="en-US" altLang="zh-CN" dirty="0">
                <a:solidFill>
                  <a:schemeClr val="bg1"/>
                </a:solidFill>
                <a:latin typeface="思源黑体 CN Regular" panose="020B0500000000000000" pitchFamily="34" charset="-122"/>
                <a:ea typeface="思源黑体 CN Regular" panose="020B0500000000000000" pitchFamily="34" charset="-122"/>
              </a:rPr>
              <a:t>&lt;input type="password" name="</a:t>
            </a:r>
            <a:r>
              <a:rPr lang="en-US" altLang="zh-CN" dirty="0" err="1">
                <a:solidFill>
                  <a:schemeClr val="bg1"/>
                </a:solidFill>
                <a:latin typeface="思源黑体 CN Regular" panose="020B0500000000000000" pitchFamily="34" charset="-122"/>
                <a:ea typeface="思源黑体 CN Regular" panose="020B0500000000000000" pitchFamily="34" charset="-122"/>
              </a:rPr>
              <a:t>pwd</a:t>
            </a:r>
            <a:r>
              <a:rPr lang="en-US" altLang="zh-CN" dirty="0">
                <a:solidFill>
                  <a:schemeClr val="bg1"/>
                </a:solidFill>
                <a:latin typeface="思源黑体 CN Regular" panose="020B0500000000000000" pitchFamily="34" charset="-122"/>
                <a:ea typeface="思源黑体 CN Regular" panose="020B0500000000000000" pitchFamily="34" charset="-122"/>
              </a:rPr>
              <a:t>"&gt;&lt;</a:t>
            </a:r>
            <a:r>
              <a:rPr lang="en-US" altLang="zh-CN" dirty="0" err="1">
                <a:solidFill>
                  <a:schemeClr val="bg1"/>
                </a:solidFill>
                <a:latin typeface="思源黑体 CN Regular" panose="020B0500000000000000" pitchFamily="34" charset="-122"/>
                <a:ea typeface="思源黑体 CN Regular" panose="020B0500000000000000" pitchFamily="34" charset="-122"/>
              </a:rPr>
              <a:t>br</a:t>
            </a:r>
            <a:r>
              <a:rPr lang="en-US" altLang="zh-CN" dirty="0">
                <a:solidFill>
                  <a:schemeClr val="bg1"/>
                </a:solidFill>
                <a:latin typeface="思源黑体 CN Regular" panose="020B0500000000000000" pitchFamily="34" charset="-122"/>
                <a:ea typeface="思源黑体 CN Regular" panose="020B0500000000000000" pitchFamily="34" charset="-122"/>
              </a:rPr>
              <a:t>&gt;&lt;input type="submit" value="</a:t>
            </a:r>
            <a:r>
              <a:rPr lang="zh-CN" altLang="en-US" dirty="0">
                <a:solidFill>
                  <a:schemeClr val="bg1"/>
                </a:solidFill>
                <a:latin typeface="思源黑体 CN Regular" panose="020B0500000000000000" pitchFamily="34" charset="-122"/>
                <a:ea typeface="思源黑体 CN Regular" panose="020B0500000000000000" pitchFamily="34" charset="-122"/>
              </a:rPr>
              <a:t>登陆</a:t>
            </a:r>
            <a:r>
              <a:rPr lang="en-US" altLang="zh-CN" dirty="0">
                <a:solidFill>
                  <a:schemeClr val="bg1"/>
                </a:solidFill>
                <a:latin typeface="思源黑体 CN Regular" panose="020B0500000000000000" pitchFamily="34" charset="-122"/>
                <a:ea typeface="思源黑体 CN Regular" panose="020B0500000000000000" pitchFamily="34" charset="-122"/>
              </a:rPr>
              <a:t>"&gt;&lt;/form&gt;&lt;td&gt;&lt;/</a:t>
            </a:r>
            <a:r>
              <a:rPr lang="en-US" altLang="zh-CN" dirty="0" err="1">
                <a:solidFill>
                  <a:schemeClr val="bg1"/>
                </a:solidFill>
                <a:latin typeface="思源黑体 CN Regular" panose="020B0500000000000000" pitchFamily="34" charset="-122"/>
                <a:ea typeface="思源黑体 CN Regular" panose="020B0500000000000000" pitchFamily="34" charset="-122"/>
              </a:rPr>
              <a:t>tr</a:t>
            </a:r>
            <a:r>
              <a:rPr lang="en-US" altLang="zh-CN" dirty="0">
                <a:solidFill>
                  <a:schemeClr val="bg1"/>
                </a:solidFill>
                <a:latin typeface="思源黑体 CN Regular" panose="020B0500000000000000" pitchFamily="34" charset="-122"/>
                <a:ea typeface="思源黑体 CN Regular" panose="020B0500000000000000" pitchFamily="34" charset="-122"/>
              </a:rPr>
              <a:t>&gt;&lt;/table&gt;</a:t>
            </a:r>
            <a:endParaRPr lang="zh-CN" altLang="en-US" dirty="0">
              <a:solidFill>
                <a:schemeClr val="bg1"/>
              </a:solidFill>
              <a:latin typeface="思源黑体 CN Regular" panose="020B0500000000000000" pitchFamily="34" charset="-122"/>
              <a:ea typeface="思源黑体 CN Regular" panose="020B0500000000000000" pitchFamily="34" charset="-122"/>
            </a:endParaRPr>
          </a:p>
        </p:txBody>
      </p:sp>
      <p:sp>
        <p:nvSpPr>
          <p:cNvPr id="8" name="文本框 7"/>
          <p:cNvSpPr txBox="1"/>
          <p:nvPr/>
        </p:nvSpPr>
        <p:spPr>
          <a:xfrm>
            <a:off x="3250449" y="491801"/>
            <a:ext cx="5691102" cy="830997"/>
          </a:xfrm>
          <a:prstGeom prst="rect">
            <a:avLst/>
          </a:prstGeom>
          <a:noFill/>
        </p:spPr>
        <p:txBody>
          <a:bodyPr wrap="square" rtlCol="0">
            <a:spAutoFit/>
          </a:bodyPr>
          <a:lstStyle/>
          <a:p>
            <a:r>
              <a:rPr lang="zh-CN" altLang="en-US" sz="4800" dirty="0">
                <a:solidFill>
                  <a:schemeClr val="bg1"/>
                </a:solidFill>
                <a:latin typeface="思源黑体 CN Medium" panose="020B0600000000000000" pitchFamily="34" charset="-122"/>
                <a:ea typeface="思源黑体 CN Medium" panose="020B0600000000000000" pitchFamily="34" charset="-122"/>
              </a:rPr>
              <a:t>不仅严重，而且严重</a:t>
            </a:r>
          </a:p>
        </p:txBody>
      </p:sp>
      <p:pic>
        <p:nvPicPr>
          <p:cNvPr id="9" name="图片 8"/>
          <p:cNvPicPr>
            <a:picLocks noChangeAspect="1"/>
          </p:cNvPicPr>
          <p:nvPr/>
        </p:nvPicPr>
        <p:blipFill>
          <a:blip r:embed="rId2"/>
          <a:stretch>
            <a:fillRect/>
          </a:stretch>
        </p:blipFill>
        <p:spPr>
          <a:xfrm>
            <a:off x="119743" y="3491186"/>
            <a:ext cx="11952514" cy="1519012"/>
          </a:xfrm>
          <a:prstGeom prst="rect">
            <a:avLst/>
          </a:prstGeom>
          <a:ln>
            <a:noFill/>
          </a:ln>
          <a:effectLst>
            <a:outerShdw blurRad="190500" algn="tl" rotWithShape="0">
              <a:srgbClr val="000000">
                <a:alpha val="70000"/>
              </a:srgbClr>
            </a:outerShdw>
          </a:effectLst>
        </p:spPr>
      </p:pic>
      <p:sp>
        <p:nvSpPr>
          <p:cNvPr id="10" name="文本框 9"/>
          <p:cNvSpPr txBox="1"/>
          <p:nvPr/>
        </p:nvSpPr>
        <p:spPr>
          <a:xfrm>
            <a:off x="1819470" y="5316923"/>
            <a:ext cx="9060024" cy="369332"/>
          </a:xfrm>
          <a:prstGeom prst="rect">
            <a:avLst/>
          </a:prstGeom>
          <a:noFill/>
        </p:spPr>
        <p:txBody>
          <a:bodyPr wrap="square" rtlCol="0">
            <a:spAutoFit/>
          </a:bodyPr>
          <a:lstStyle/>
          <a:p>
            <a:r>
              <a:rPr lang="zh-CN" altLang="en-US" dirty="0">
                <a:solidFill>
                  <a:schemeClr val="bg1"/>
                </a:solidFill>
                <a:latin typeface="思源黑体 CN Regular" panose="020B0500000000000000" pitchFamily="34" charset="-122"/>
                <a:ea typeface="思源黑体 CN Regular" panose="020B0500000000000000" pitchFamily="34" charset="-122"/>
              </a:rPr>
              <a:t>那么如果我伪造一个登陆框出来呢？用户相信了我就可以获取用户的登陆账号密码。</a:t>
            </a:r>
          </a:p>
        </p:txBody>
      </p:sp>
      <p:cxnSp>
        <p:nvCxnSpPr>
          <p:cNvPr id="14" name="直接箭头连接符 13"/>
          <p:cNvCxnSpPr>
            <a:stCxn id="5" idx="2"/>
          </p:cNvCxnSpPr>
          <p:nvPr/>
        </p:nvCxnSpPr>
        <p:spPr>
          <a:xfrm flipH="1">
            <a:off x="6041392" y="3184461"/>
            <a:ext cx="1" cy="300108"/>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b="1" smtClean="0">
            <a:solidFill>
              <a:schemeClr val="bg1"/>
            </a:solidFill>
            <a:latin typeface="思源黑体 CN Bold" panose="020B0800000000000000" pitchFamily="34" charset="-122"/>
            <a:ea typeface="思源黑体 CN Bold" panose="020B0800000000000000"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TotalTime>
  <Words>2742</Words>
  <Application>Microsoft Macintosh PowerPoint</Application>
  <PresentationFormat>宽屏</PresentationFormat>
  <Paragraphs>309</Paragraphs>
  <Slides>63</Slides>
  <Notes>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63</vt:i4>
      </vt:variant>
    </vt:vector>
  </HeadingPairs>
  <TitlesOfParts>
    <vt:vector size="76" baseType="lpstr">
      <vt:lpstr>Avant GardeBook</vt:lpstr>
      <vt:lpstr>等线</vt:lpstr>
      <vt:lpstr>等线 Light</vt:lpstr>
      <vt:lpstr>方正中等线简体</vt:lpstr>
      <vt:lpstr>华文黑体</vt:lpstr>
      <vt:lpstr>思源黑体 CN Bold</vt:lpstr>
      <vt:lpstr>思源黑体 CN ExtraLight</vt:lpstr>
      <vt:lpstr>思源黑体 CN Light</vt:lpstr>
      <vt:lpstr>思源黑体 CN Medium</vt:lpstr>
      <vt:lpstr>思源黑体 CN Regular</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vulkey</dc:creator>
  <cp:lastModifiedBy>Microsoft Office 用户</cp:lastModifiedBy>
  <cp:revision>240</cp:revision>
  <dcterms:created xsi:type="dcterms:W3CDTF">2017-09-08T10:20:20Z</dcterms:created>
  <dcterms:modified xsi:type="dcterms:W3CDTF">2018-01-04T12:03:25Z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1033-10.1.0.5672</vt:lpwstr>
  </property>
</Properties>
</file>